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7"/>
  </p:notesMasterIdLst>
  <p:handoutMasterIdLst>
    <p:handoutMasterId r:id="rId28"/>
  </p:handoutMasterIdLst>
  <p:sldIdLst>
    <p:sldId id="257" r:id="rId2"/>
    <p:sldId id="288" r:id="rId3"/>
    <p:sldId id="286" r:id="rId4"/>
    <p:sldId id="265" r:id="rId5"/>
    <p:sldId id="266" r:id="rId6"/>
    <p:sldId id="260" r:id="rId7"/>
    <p:sldId id="271" r:id="rId8"/>
    <p:sldId id="273" r:id="rId9"/>
    <p:sldId id="287" r:id="rId10"/>
    <p:sldId id="272" r:id="rId11"/>
    <p:sldId id="274" r:id="rId12"/>
    <p:sldId id="276" r:id="rId13"/>
    <p:sldId id="275" r:id="rId14"/>
    <p:sldId id="285" r:id="rId15"/>
    <p:sldId id="267" r:id="rId16"/>
    <p:sldId id="277" r:id="rId17"/>
    <p:sldId id="278" r:id="rId18"/>
    <p:sldId id="270" r:id="rId19"/>
    <p:sldId id="280" r:id="rId20"/>
    <p:sldId id="279" r:id="rId21"/>
    <p:sldId id="264" r:id="rId22"/>
    <p:sldId id="281" r:id="rId23"/>
    <p:sldId id="283" r:id="rId24"/>
    <p:sldId id="282" r:id="rId25"/>
    <p:sldId id="284" r:id="rId26"/>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91C9"/>
    <a:srgbClr val="FF0066"/>
    <a:srgbClr val="BC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9" d="100"/>
          <a:sy n="99" d="100"/>
        </p:scale>
        <p:origin x="90" y="528"/>
      </p:cViewPr>
      <p:guideLst/>
    </p:cSldViewPr>
  </p:slideViewPr>
  <p:notesTextViewPr>
    <p:cViewPr>
      <p:scale>
        <a:sx n="1" d="1"/>
        <a:sy n="1" d="1"/>
      </p:scale>
      <p:origin x="0" y="0"/>
    </p:cViewPr>
  </p:notesTextViewPr>
  <p:notesViewPr>
    <p:cSldViewPr snapToGrid="0">
      <p:cViewPr varScale="1">
        <p:scale>
          <a:sx n="120" d="100"/>
          <a:sy n="120" d="100"/>
        </p:scale>
        <p:origin x="504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C644A8E-4737-47EC-8F63-A04FC3F60BBC}" type="datetime1">
              <a:rPr lang="ja-JP" altLang="en-US" smtClean="0"/>
              <a:t>2021/3/15</a:t>
            </a:fld>
            <a:endParaRPr lang="en-US" dirty="0"/>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7D2CD12-2EA1-4D01-B4E3-887F9CBA179F}" type="datetime1">
              <a:rPr lang="ja-JP" altLang="en-US" smtClean="0"/>
              <a:t>2021/3/15</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
              <a:t>マスター テキストの書式設定</a:t>
            </a:r>
            <a:endParaRPr lang="en-US"/>
          </a:p>
          <a:p>
            <a:pPr lvl="1" rtl="0"/>
            <a:r>
              <a:rPr lang="ja"/>
              <a:t>第 2 レベル</a:t>
            </a:r>
          </a:p>
          <a:p>
            <a:pPr lvl="2" rtl="0"/>
            <a:r>
              <a:rPr lang="ja"/>
              <a:t>第 3 レベル</a:t>
            </a:r>
          </a:p>
          <a:p>
            <a:pPr lvl="3" rtl="0"/>
            <a:r>
              <a:rPr lang="ja"/>
              <a:t>第 4 レベル</a:t>
            </a:r>
          </a:p>
          <a:p>
            <a:pPr lvl="4" rtl="0"/>
            <a:r>
              <a:rPr lang="ja"/>
              <a:t>第 5 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長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ja-JP" altLang="en-US"/>
              <a:t>マスター タイトルの書式設定</a:t>
            </a:r>
            <a:endParaRPr lang="en-US" dirty="0"/>
          </a:p>
        </p:txBody>
      </p:sp>
      <p:sp>
        <p:nvSpPr>
          <p:cNvPr id="3" name="サブタイトル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a:t>マスター サブタイトルの書式設定</a:t>
            </a:r>
            <a:endParaRPr lang="en-US" dirty="0"/>
          </a:p>
        </p:txBody>
      </p:sp>
      <p:sp>
        <p:nvSpPr>
          <p:cNvPr id="8" name="日付プレースホルダー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83DCDF92-A159-46CD-AE7F-AE913F8A0C03}" type="datetime1">
              <a:rPr lang="ja-JP" altLang="en-US" smtClean="0"/>
              <a:t>2021/3/15</a:t>
            </a:fld>
            <a:endParaRPr lang="en-US" dirty="0"/>
          </a:p>
        </p:txBody>
      </p:sp>
      <p:sp>
        <p:nvSpPr>
          <p:cNvPr id="9" name="フッター プレースホルダー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スライド番号プレースホルダー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9" name="タイトル 1"/>
          <p:cNvSpPr>
            <a:spLocks noGrp="1"/>
          </p:cNvSpPr>
          <p:nvPr>
            <p:ph type="title"/>
          </p:nvPr>
        </p:nvSpPr>
        <p:spPr>
          <a:xfrm>
            <a:off x="581192" y="702156"/>
            <a:ext cx="11029616" cy="1013800"/>
          </a:xfrm>
        </p:spPr>
        <p:txBody>
          <a:bodyPr rtlCol="0"/>
          <a:lstStyle/>
          <a:p>
            <a:pPr rtl="0"/>
            <a:r>
              <a:rPr lang="ja-JP" altLang="en-US"/>
              <a:t>マスター タイトルの書式設定</a:t>
            </a:r>
            <a:endParaRPr lang="en-US" dirty="0"/>
          </a:p>
        </p:txBody>
      </p:sp>
      <p:sp>
        <p:nvSpPr>
          <p:cNvPr id="3" name="縦書きテキスト プレースホルダー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日付プレースホルダー 3"/>
          <p:cNvSpPr>
            <a:spLocks noGrp="1"/>
          </p:cNvSpPr>
          <p:nvPr>
            <p:ph type="dt" sz="half" idx="10"/>
          </p:nvPr>
        </p:nvSpPr>
        <p:spPr/>
        <p:txBody>
          <a:bodyPr rtlCol="0"/>
          <a:lstStyle/>
          <a:p>
            <a:pPr rtl="0"/>
            <a:fld id="{63A43473-F0CF-4097-9FA0-5C73431C12E8}" type="datetime1">
              <a:rPr lang="ja-JP" altLang="en-US" smtClean="0"/>
              <a:t>2021/3/15</a:t>
            </a:fld>
            <a:endParaRPr lang="en-US" dirty="0"/>
          </a:p>
        </p:txBody>
      </p:sp>
      <p:sp>
        <p:nvSpPr>
          <p:cNvPr id="5" name="フッター プレースホルダー 4"/>
          <p:cNvSpPr>
            <a:spLocks noGrp="1"/>
          </p:cNvSpPr>
          <p:nvPr>
            <p:ph type="ftr" sz="quarter" idx="11"/>
          </p:nvPr>
        </p:nvSpPr>
        <p:spPr/>
        <p:txBody>
          <a:bodyPr rtlCol="0"/>
          <a:lstStyle/>
          <a:p>
            <a:pPr rtl="0"/>
            <a:endParaRPr lang="en-US" dirty="0"/>
          </a:p>
        </p:txBody>
      </p:sp>
      <p:sp>
        <p:nvSpPr>
          <p:cNvPr id="6" name="スライド番号プレースホルダー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テキスト">
    <p:spTree>
      <p:nvGrpSpPr>
        <p:cNvPr id="1" name=""/>
        <p:cNvGrpSpPr/>
        <p:nvPr/>
      </p:nvGrpSpPr>
      <p:grpSpPr>
        <a:xfrm>
          <a:off x="0" y="0"/>
          <a:ext cx="0" cy="0"/>
          <a:chOff x="0" y="0"/>
          <a:chExt cx="0" cy="0"/>
        </a:xfrm>
      </p:grpSpPr>
      <p:sp>
        <p:nvSpPr>
          <p:cNvPr id="7" name="長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縦書きタイトル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ja-JP" altLang="en-US"/>
              <a:t>マスター タイトルの書式設定</a:t>
            </a:r>
            <a:endParaRPr lang="en-US" dirty="0"/>
          </a:p>
        </p:txBody>
      </p:sp>
      <p:sp>
        <p:nvSpPr>
          <p:cNvPr id="3" name="縦書きテキスト プレースホルダー 2"/>
          <p:cNvSpPr>
            <a:spLocks noGrp="1"/>
          </p:cNvSpPr>
          <p:nvPr>
            <p:ph type="body" orient="vert" idx="1"/>
          </p:nvPr>
        </p:nvSpPr>
        <p:spPr>
          <a:xfrm>
            <a:off x="774923" y="863600"/>
            <a:ext cx="7161625" cy="4807326"/>
          </a:xfrm>
        </p:spPr>
        <p:txBody>
          <a:bodyPr vert="eaVert" rtlCol="0" anchor="t"/>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8" name="長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長方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長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付プレースホルダー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2D9E36F4-56C9-497D-985A-4547EE80C7E5}" type="datetime1">
              <a:rPr lang="ja-JP" altLang="en-US" smtClean="0"/>
              <a:t>2021/3/15</a:t>
            </a:fld>
            <a:endParaRPr lang="en-US" dirty="0"/>
          </a:p>
        </p:txBody>
      </p:sp>
      <p:sp>
        <p:nvSpPr>
          <p:cNvPr id="12" name="フッター プレースホルダー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スライド番号プレースホルダー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581192" y="702156"/>
            <a:ext cx="11029616" cy="1188720"/>
          </a:xfrm>
        </p:spPr>
        <p:txBody>
          <a:bodyPr rtlCol="0"/>
          <a:lstStyle/>
          <a:p>
            <a:pPr rtl="0"/>
            <a:r>
              <a:rPr lang="ja-JP" altLang="en-US"/>
              <a:t>マスター タイトルの書式設定</a:t>
            </a:r>
            <a:endParaRPr lang="en-US" dirty="0"/>
          </a:p>
        </p:txBody>
      </p:sp>
      <p:sp>
        <p:nvSpPr>
          <p:cNvPr id="3" name="コンテンツ プレースホルダー 2"/>
          <p:cNvSpPr>
            <a:spLocks noGrp="1"/>
          </p:cNvSpPr>
          <p:nvPr>
            <p:ph idx="1"/>
          </p:nvPr>
        </p:nvSpPr>
        <p:spPr>
          <a:xfrm>
            <a:off x="581192" y="2340864"/>
            <a:ext cx="11029615" cy="3634486"/>
          </a:xfrm>
        </p:spPr>
        <p:txBody>
          <a:bodyPr rtlCol="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8" name="日付プレースホルダー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3FE9C3F6-23B1-4AC7-8654-56B71A245609}" type="datetime1">
              <a:rPr lang="ja-JP" altLang="en-US" smtClean="0"/>
              <a:t>2021/3/15</a:t>
            </a:fld>
            <a:endParaRPr lang="en-US" dirty="0"/>
          </a:p>
        </p:txBody>
      </p:sp>
      <p:sp>
        <p:nvSpPr>
          <p:cNvPr id="9" name="フッター プレースホルダー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スライド番号プレースホルダー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8" name="長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ja-JP" altLang="en-US"/>
              <a:t>マスター タイトルの書式設定</a:t>
            </a:r>
            <a:endParaRPr lang="en-US" dirty="0"/>
          </a:p>
        </p:txBody>
      </p:sp>
      <p:sp>
        <p:nvSpPr>
          <p:cNvPr id="3" name="テキスト プレースホルダー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a:t>マスター テキストの書式設定</a:t>
            </a:r>
          </a:p>
        </p:txBody>
      </p:sp>
      <p:sp>
        <p:nvSpPr>
          <p:cNvPr id="7" name="日付プレースホルダー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48EED29A-E673-4AAF-8414-A0538097D4FB}" type="datetime1">
              <a:rPr lang="ja-JP" altLang="en-US" smtClean="0"/>
              <a:t>2021/3/15</a:t>
            </a:fld>
            <a:endParaRPr lang="en-US" dirty="0"/>
          </a:p>
        </p:txBody>
      </p:sp>
      <p:sp>
        <p:nvSpPr>
          <p:cNvPr id="9" name="フッター プレースホルダー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スライド番号プレースホルダー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581193" y="729658"/>
            <a:ext cx="11029616" cy="988332"/>
          </a:xfrm>
        </p:spPr>
        <p:txBody>
          <a:bodyPr rtlCol="0"/>
          <a:lstStyle/>
          <a:p>
            <a:pPr rtl="0"/>
            <a:r>
              <a:rPr lang="ja-JP" altLang="en-US"/>
              <a:t>マスター タイトルの書式設定</a:t>
            </a:r>
            <a:endParaRPr lang="en-US" dirty="0"/>
          </a:p>
        </p:txBody>
      </p:sp>
      <p:sp>
        <p:nvSpPr>
          <p:cNvPr id="3" name="コンテンツ プレースホルダー 2"/>
          <p:cNvSpPr>
            <a:spLocks noGrp="1"/>
          </p:cNvSpPr>
          <p:nvPr>
            <p:ph sz="half" idx="1"/>
          </p:nvPr>
        </p:nvSpPr>
        <p:spPr>
          <a:xfrm>
            <a:off x="581193" y="2228003"/>
            <a:ext cx="5194767" cy="3633047"/>
          </a:xfrm>
        </p:spPr>
        <p:txBody>
          <a:bodyPr rtlCol="0">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コンテンツ プレースホルダー 3"/>
          <p:cNvSpPr>
            <a:spLocks noGrp="1"/>
          </p:cNvSpPr>
          <p:nvPr>
            <p:ph sz="half" idx="2"/>
          </p:nvPr>
        </p:nvSpPr>
        <p:spPr>
          <a:xfrm>
            <a:off x="6416039" y="2228003"/>
            <a:ext cx="5194769" cy="3633047"/>
          </a:xfrm>
        </p:spPr>
        <p:txBody>
          <a:bodyPr rtlCol="0">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5" name="日付プレースホルダー 4"/>
          <p:cNvSpPr>
            <a:spLocks noGrp="1"/>
          </p:cNvSpPr>
          <p:nvPr>
            <p:ph type="dt" sz="half" idx="10"/>
          </p:nvPr>
        </p:nvSpPr>
        <p:spPr/>
        <p:txBody>
          <a:bodyPr rtlCol="0"/>
          <a:lstStyle/>
          <a:p>
            <a:pPr rtl="0"/>
            <a:fld id="{D2AF9471-7E3C-43CD-B2AE-E0996B6FCF28}" type="datetime1">
              <a:rPr lang="ja-JP" altLang="en-US" smtClean="0"/>
              <a:t>2021/3/15</a:t>
            </a:fld>
            <a:endParaRPr lang="en-US" dirty="0"/>
          </a:p>
        </p:txBody>
      </p:sp>
      <p:sp>
        <p:nvSpPr>
          <p:cNvPr id="6" name="フッター プレースホルダー 5"/>
          <p:cNvSpPr>
            <a:spLocks noGrp="1"/>
          </p:cNvSpPr>
          <p:nvPr>
            <p:ph type="ftr" sz="quarter" idx="11"/>
          </p:nvPr>
        </p:nvSpPr>
        <p:spPr/>
        <p:txBody>
          <a:bodyPr rtlCol="0"/>
          <a:lstStyle/>
          <a:p>
            <a:pPr rtl="0"/>
            <a:endParaRPr lang="en-US"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2" name="タイトル 1"/>
          <p:cNvSpPr>
            <a:spLocks noGrp="1"/>
          </p:cNvSpPr>
          <p:nvPr>
            <p:ph type="title"/>
          </p:nvPr>
        </p:nvSpPr>
        <p:spPr>
          <a:xfrm>
            <a:off x="581193" y="729658"/>
            <a:ext cx="11029616" cy="988332"/>
          </a:xfrm>
        </p:spPr>
        <p:txBody>
          <a:bodyPr rtlCol="0"/>
          <a:lstStyle/>
          <a:p>
            <a:pPr rtl="0"/>
            <a:r>
              <a:rPr lang="ja-JP" altLang="en-US"/>
              <a:t>マスター タイトルの書式設定</a:t>
            </a:r>
            <a:endParaRPr lang="en-US" dirty="0"/>
          </a:p>
        </p:txBody>
      </p:sp>
      <p:sp>
        <p:nvSpPr>
          <p:cNvPr id="3" name="テキスト プレースホルダー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a:t>マスター テキストの書式設定</a:t>
            </a:r>
          </a:p>
        </p:txBody>
      </p:sp>
      <p:sp>
        <p:nvSpPr>
          <p:cNvPr id="4" name="コンテンツ プレースホルダー 3"/>
          <p:cNvSpPr>
            <a:spLocks noGrp="1"/>
          </p:cNvSpPr>
          <p:nvPr>
            <p:ph sz="half" idx="2"/>
          </p:nvPr>
        </p:nvSpPr>
        <p:spPr>
          <a:xfrm>
            <a:off x="581194" y="2926052"/>
            <a:ext cx="5194766" cy="2934999"/>
          </a:xfrm>
        </p:spPr>
        <p:txBody>
          <a:bodyPr rtlCol="0" anchor="t">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5" name="テキスト プレースホルダー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ja-JP" altLang="en-US"/>
              <a:t>マスター テキストの書式設定</a:t>
            </a:r>
          </a:p>
        </p:txBody>
      </p:sp>
      <p:sp>
        <p:nvSpPr>
          <p:cNvPr id="6" name="コンテンツ プレースホルダー 5"/>
          <p:cNvSpPr>
            <a:spLocks noGrp="1"/>
          </p:cNvSpPr>
          <p:nvPr>
            <p:ph sz="quarter" idx="4"/>
          </p:nvPr>
        </p:nvSpPr>
        <p:spPr>
          <a:xfrm>
            <a:off x="6416037" y="2926052"/>
            <a:ext cx="5194771" cy="2934999"/>
          </a:xfrm>
        </p:spPr>
        <p:txBody>
          <a:bodyPr rtlCol="0" anchor="t">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7" name="日付プレースホルダー 6"/>
          <p:cNvSpPr>
            <a:spLocks noGrp="1"/>
          </p:cNvSpPr>
          <p:nvPr>
            <p:ph type="dt" sz="half" idx="10"/>
          </p:nvPr>
        </p:nvSpPr>
        <p:spPr/>
        <p:txBody>
          <a:bodyPr rtlCol="0"/>
          <a:lstStyle/>
          <a:p>
            <a:pPr rtl="0"/>
            <a:fld id="{42EAD7D0-3BCF-438D-AF45-776548880E3E}" type="datetime1">
              <a:rPr lang="ja-JP" altLang="en-US" smtClean="0"/>
              <a:t>2021/3/15</a:t>
            </a:fld>
            <a:endParaRPr lang="en-US" dirty="0"/>
          </a:p>
        </p:txBody>
      </p:sp>
      <p:sp>
        <p:nvSpPr>
          <p:cNvPr id="8" name="フッター プレースホルダー 7"/>
          <p:cNvSpPr>
            <a:spLocks noGrp="1"/>
          </p:cNvSpPr>
          <p:nvPr>
            <p:ph type="ftr" sz="quarter" idx="11"/>
          </p:nvPr>
        </p:nvSpPr>
        <p:spPr/>
        <p:txBody>
          <a:bodyPr rtlCol="0"/>
          <a:lstStyle/>
          <a:p>
            <a:pPr rtl="0"/>
            <a:endParaRPr lang="en-US" dirty="0"/>
          </a:p>
        </p:txBody>
      </p:sp>
      <p:sp>
        <p:nvSpPr>
          <p:cNvPr id="9" name="スライド番号プレースホルダー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8" name="タイトル 1"/>
          <p:cNvSpPr>
            <a:spLocks noGrp="1"/>
          </p:cNvSpPr>
          <p:nvPr>
            <p:ph type="title"/>
          </p:nvPr>
        </p:nvSpPr>
        <p:spPr>
          <a:xfrm>
            <a:off x="575894" y="729658"/>
            <a:ext cx="11029616" cy="988332"/>
          </a:xfrm>
        </p:spPr>
        <p:txBody>
          <a:bodyPr rtlCol="0"/>
          <a:lstStyle/>
          <a:p>
            <a:pPr rtl="0"/>
            <a:r>
              <a:rPr lang="ja-JP" altLang="en-US"/>
              <a:t>マスター タイトルの書式設定</a:t>
            </a:r>
            <a:endParaRPr lang="en-US" dirty="0"/>
          </a:p>
        </p:txBody>
      </p:sp>
      <p:sp>
        <p:nvSpPr>
          <p:cNvPr id="3" name="日付プレースホルダー 2"/>
          <p:cNvSpPr>
            <a:spLocks noGrp="1"/>
          </p:cNvSpPr>
          <p:nvPr>
            <p:ph type="dt" sz="half" idx="10"/>
          </p:nvPr>
        </p:nvSpPr>
        <p:spPr/>
        <p:txBody>
          <a:bodyPr rtlCol="0"/>
          <a:lstStyle/>
          <a:p>
            <a:pPr rtl="0"/>
            <a:fld id="{095BB670-9BB6-41E9-8402-5ADF041FD5DA}" type="datetime1">
              <a:rPr lang="ja-JP" altLang="en-US" smtClean="0"/>
              <a:t>2021/3/15</a:t>
            </a:fld>
            <a:endParaRPr lang="en-US" dirty="0"/>
          </a:p>
        </p:txBody>
      </p:sp>
      <p:sp>
        <p:nvSpPr>
          <p:cNvPr id="4" name="フッター プレースホルダー 3"/>
          <p:cNvSpPr>
            <a:spLocks noGrp="1"/>
          </p:cNvSpPr>
          <p:nvPr>
            <p:ph type="ftr" sz="quarter" idx="11"/>
          </p:nvPr>
        </p:nvSpPr>
        <p:spPr/>
        <p:txBody>
          <a:bodyPr rtlCol="0"/>
          <a:lstStyle/>
          <a:p>
            <a:pPr rtl="0"/>
            <a:endParaRPr lang="en-US" dirty="0"/>
          </a:p>
        </p:txBody>
      </p:sp>
      <p:sp>
        <p:nvSpPr>
          <p:cNvPr id="5" name="スライド番号プレースホルダー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B64CBAF2-9AF4-4C61-80A6-A4165AC07DD4}" type="datetime1">
              <a:rPr lang="ja-JP" altLang="en-US" smtClean="0"/>
              <a:t>2021/3/15</a:t>
            </a:fld>
            <a:endParaRPr lang="en-US" dirty="0"/>
          </a:p>
        </p:txBody>
      </p:sp>
      <p:sp>
        <p:nvSpPr>
          <p:cNvPr id="3" name="フッター プレースホルダー 2"/>
          <p:cNvSpPr>
            <a:spLocks noGrp="1"/>
          </p:cNvSpPr>
          <p:nvPr>
            <p:ph type="ftr" sz="quarter" idx="11"/>
          </p:nvPr>
        </p:nvSpPr>
        <p:spPr/>
        <p:txBody>
          <a:bodyPr rtlCol="0"/>
          <a:lstStyle/>
          <a:p>
            <a:pPr rtl="0"/>
            <a:endParaRPr lang="en-US" dirty="0"/>
          </a:p>
        </p:txBody>
      </p:sp>
      <p:sp>
        <p:nvSpPr>
          <p:cNvPr id="4" name="スライド番号プレースホルダー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9" name="長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ja-JP" altLang="en-US"/>
              <a:t>マスター タイトルの書式設定</a:t>
            </a:r>
            <a:endParaRPr lang="en-US" dirty="0"/>
          </a:p>
        </p:txBody>
      </p:sp>
      <p:sp>
        <p:nvSpPr>
          <p:cNvPr id="3" name="コンテンツ プレースホルダー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テキスト プレースホルダー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8" name="日付プレースホルダー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15E8BA45-A90A-4071-A13D-6AC57A8D06A3}" type="datetime1">
              <a:rPr lang="ja-JP" altLang="en-US" smtClean="0"/>
              <a:t>2021/3/15</a:t>
            </a:fld>
            <a:endParaRPr lang="en-US" dirty="0"/>
          </a:p>
        </p:txBody>
      </p:sp>
      <p:sp>
        <p:nvSpPr>
          <p:cNvPr id="10" name="フッター プレースホルダー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スライド番号プレースホルダー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ja-JP" altLang="en-US"/>
              <a:t>マスター タイトルの書式設定</a:t>
            </a:r>
            <a:endParaRPr lang="en-US" dirty="0"/>
          </a:p>
        </p:txBody>
      </p:sp>
      <p:sp>
        <p:nvSpPr>
          <p:cNvPr id="3" name="図プレースホルダー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a:t>アイコンをクリックして図を追加</a:t>
            </a:r>
            <a:endParaRPr lang="en-US" dirty="0"/>
          </a:p>
        </p:txBody>
      </p:sp>
      <p:sp>
        <p:nvSpPr>
          <p:cNvPr id="4" name="テキスト プレースホルダー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5" name="日付プレースホルダー 4"/>
          <p:cNvSpPr>
            <a:spLocks noGrp="1"/>
          </p:cNvSpPr>
          <p:nvPr>
            <p:ph type="dt" sz="half" idx="10"/>
          </p:nvPr>
        </p:nvSpPr>
        <p:spPr/>
        <p:txBody>
          <a:bodyPr rtlCol="0"/>
          <a:lstStyle/>
          <a:p>
            <a:pPr rtl="0"/>
            <a:fld id="{AC67FAA8-A50A-40C1-B5A1-A17F7AE628E9}" type="datetime1">
              <a:rPr lang="ja-JP" altLang="en-US" smtClean="0"/>
              <a:t>2021/3/15</a:t>
            </a:fld>
            <a:endParaRPr lang="en-US" dirty="0"/>
          </a:p>
        </p:txBody>
      </p:sp>
      <p:sp>
        <p:nvSpPr>
          <p:cNvPr id="6" name="フッター プレースホルダー 5"/>
          <p:cNvSpPr>
            <a:spLocks noGrp="1"/>
          </p:cNvSpPr>
          <p:nvPr>
            <p:ph type="ftr" sz="quarter" idx="11"/>
          </p:nvPr>
        </p:nvSpPr>
        <p:spPr/>
        <p:txBody>
          <a:bodyPr rtlCol="0"/>
          <a:lstStyle/>
          <a:p>
            <a:pPr algn="l" rtl="0"/>
            <a:endParaRPr lang="en-US"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ja" dirty="0"/>
              <a:t>マスター タイトルの書式設定</a:t>
            </a:r>
            <a:endParaRPr lang="en-US" dirty="0"/>
          </a:p>
        </p:txBody>
      </p:sp>
      <p:sp>
        <p:nvSpPr>
          <p:cNvPr id="3" name="テキスト プレースホルダー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ja" dirty="0"/>
              <a:t>マスター テキストの書式設定</a:t>
            </a:r>
          </a:p>
          <a:p>
            <a:pPr lvl="1" rtl="0"/>
            <a:r>
              <a:rPr lang="ja" dirty="0"/>
              <a:t>第 2 レベル</a:t>
            </a:r>
          </a:p>
          <a:p>
            <a:pPr lvl="2" rtl="0"/>
            <a:r>
              <a:rPr lang="ja" dirty="0"/>
              <a:t>第 3 レベル</a:t>
            </a:r>
          </a:p>
          <a:p>
            <a:pPr lvl="3" rtl="0"/>
            <a:r>
              <a:rPr lang="ja" dirty="0"/>
              <a:t>第 4 レベル</a:t>
            </a:r>
          </a:p>
          <a:p>
            <a:pPr lvl="4" rtl="0"/>
            <a:r>
              <a:rPr lang="ja" dirty="0"/>
              <a:t>第 5 レベル</a:t>
            </a:r>
            <a:endParaRPr lang="en-US" dirty="0"/>
          </a:p>
        </p:txBody>
      </p:sp>
      <p:sp>
        <p:nvSpPr>
          <p:cNvPr id="4" name="日付プレースホルダー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eiryo UI" panose="020B0604030504040204" pitchFamily="50" charset="-128"/>
                <a:ea typeface="Meiryo UI" panose="020B0604030504040204" pitchFamily="50" charset="-128"/>
              </a:defRPr>
            </a:lvl1pPr>
          </a:lstStyle>
          <a:p>
            <a:fld id="{8288BDA2-415F-4853-9C1B-2BDC206538FD}" type="datetime1">
              <a:rPr lang="ja-JP" altLang="en-US" noProof="0" smtClean="0"/>
              <a:t>2021/3/15</a:t>
            </a:fld>
            <a:endParaRPr lang="ja-JP" altLang="en-US" noProof="0" dirty="0"/>
          </a:p>
        </p:txBody>
      </p:sp>
      <p:sp>
        <p:nvSpPr>
          <p:cNvPr id="5" name="フッター プレースホルダー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sp>
        <p:nvSpPr>
          <p:cNvPr id="9" name="長方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長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長方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kumimoji="1" sz="2800" b="1" kern="1200" cap="all">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長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0" name="長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長方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長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 name="図 7" descr="猫, 座る, 探す, 色付け が含まれている画像&#10;&#10;自動的に生成された説明">
            <a:extLst>
              <a:ext uri="{FF2B5EF4-FFF2-40B4-BE49-F238E27FC236}">
                <a16:creationId xmlns:a16="http://schemas.microsoft.com/office/drawing/2014/main" id="{90CB7763-5D54-4442-9690-0CAA0345D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981" y="3434292"/>
            <a:ext cx="4805112" cy="2402557"/>
          </a:xfrm>
          <a:prstGeom prst="rect">
            <a:avLst/>
          </a:prstGeom>
        </p:spPr>
      </p:pic>
      <p:pic>
        <p:nvPicPr>
          <p:cNvPr id="10" name="図 9" descr="ワイヤー, 巣 が含まれている画像&#10;&#10;自動的に生成された説明">
            <a:extLst>
              <a:ext uri="{FF2B5EF4-FFF2-40B4-BE49-F238E27FC236}">
                <a16:creationId xmlns:a16="http://schemas.microsoft.com/office/drawing/2014/main" id="{1EE6FBFA-BF5C-41B4-B3A1-CA984E947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981" y="1031735"/>
            <a:ext cx="4805114" cy="2402557"/>
          </a:xfrm>
          <a:prstGeom prst="rect">
            <a:avLst/>
          </a:prstGeom>
        </p:spPr>
      </p:pic>
      <p:sp>
        <p:nvSpPr>
          <p:cNvPr id="15" name="正方形/長方形 14">
            <a:extLst>
              <a:ext uri="{FF2B5EF4-FFF2-40B4-BE49-F238E27FC236}">
                <a16:creationId xmlns:a16="http://schemas.microsoft.com/office/drawing/2014/main" id="{CA82DC58-FF21-427C-8D0C-DF604F4E204B}"/>
              </a:ext>
            </a:extLst>
          </p:cNvPr>
          <p:cNvSpPr/>
          <p:nvPr/>
        </p:nvSpPr>
        <p:spPr>
          <a:xfrm>
            <a:off x="1075863" y="2942085"/>
            <a:ext cx="3073991" cy="1220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ja-JP" sz="2000" b="1" dirty="0">
                <a:solidFill>
                  <a:schemeClr val="tx2">
                    <a:lumMod val="75000"/>
                  </a:schemeClr>
                </a:solidFill>
                <a:latin typeface="游ゴシック" panose="020B0400000000000000" pitchFamily="50" charset="-128"/>
                <a:ea typeface="游ゴシック" panose="020B0400000000000000" pitchFamily="50" charset="-128"/>
              </a:rPr>
              <a:t>1. Python</a:t>
            </a:r>
            <a:r>
              <a:rPr lang="ja-JP" altLang="en-US" sz="2000" b="1" dirty="0">
                <a:solidFill>
                  <a:schemeClr val="tx2">
                    <a:lumMod val="75000"/>
                  </a:schemeClr>
                </a:solidFill>
                <a:latin typeface="游ゴシック" panose="020B0400000000000000" pitchFamily="50" charset="-128"/>
                <a:ea typeface="游ゴシック" panose="020B0400000000000000" pitchFamily="50" charset="-128"/>
              </a:rPr>
              <a:t>の基本</a:t>
            </a:r>
            <a:endParaRPr lang="en-US" altLang="ja-JP" sz="2000" b="1"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lang="en-US" altLang="ja-JP" sz="2000" b="1" dirty="0">
                <a:solidFill>
                  <a:schemeClr val="tx2">
                    <a:lumMod val="75000"/>
                  </a:schemeClr>
                </a:solidFill>
                <a:latin typeface="游ゴシック" panose="020B0400000000000000" pitchFamily="50" charset="-128"/>
                <a:ea typeface="游ゴシック" panose="020B0400000000000000" pitchFamily="50" charset="-128"/>
              </a:rPr>
              <a:t>2. </a:t>
            </a:r>
            <a:r>
              <a:rPr lang="ja-JP" altLang="en-US" sz="2000" b="1" dirty="0">
                <a:solidFill>
                  <a:schemeClr val="tx2">
                    <a:lumMod val="75000"/>
                  </a:schemeClr>
                </a:solidFill>
                <a:latin typeface="游ゴシック" panose="020B0400000000000000" pitchFamily="50" charset="-128"/>
                <a:ea typeface="游ゴシック" panose="020B0400000000000000" pitchFamily="50" charset="-128"/>
              </a:rPr>
              <a:t>実用的な画像処理入門</a:t>
            </a:r>
            <a:endParaRPr lang="en-US" altLang="ja-JP" sz="2000" b="1"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19" name="正方形/長方形 18">
            <a:extLst>
              <a:ext uri="{FF2B5EF4-FFF2-40B4-BE49-F238E27FC236}">
                <a16:creationId xmlns:a16="http://schemas.microsoft.com/office/drawing/2014/main" id="{2A580757-A735-4EA6-A264-8B0A3BF00205}"/>
              </a:ext>
            </a:extLst>
          </p:cNvPr>
          <p:cNvSpPr/>
          <p:nvPr/>
        </p:nvSpPr>
        <p:spPr>
          <a:xfrm>
            <a:off x="581191" y="1709818"/>
            <a:ext cx="5299786" cy="605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3200" b="1" dirty="0">
                <a:solidFill>
                  <a:schemeClr val="tx2">
                    <a:lumMod val="75000"/>
                  </a:schemeClr>
                </a:solidFill>
                <a:latin typeface="游ゴシック" panose="020B0400000000000000" pitchFamily="50" charset="-128"/>
                <a:ea typeface="游ゴシック" panose="020B0400000000000000" pitchFamily="50" charset="-128"/>
              </a:rPr>
              <a:t>Python</a:t>
            </a:r>
            <a:r>
              <a:rPr lang="ja-JP" altLang="en-US" sz="3200" b="1" dirty="0">
                <a:solidFill>
                  <a:schemeClr val="tx2">
                    <a:lumMod val="75000"/>
                  </a:schemeClr>
                </a:solidFill>
                <a:latin typeface="游ゴシック" panose="020B0400000000000000" pitchFamily="50" charset="-128"/>
                <a:ea typeface="游ゴシック" panose="020B0400000000000000" pitchFamily="50" charset="-128"/>
              </a:rPr>
              <a:t>入門</a:t>
            </a:r>
            <a:endParaRPr lang="en-US" altLang="ja-JP" sz="3200" b="1" dirty="0">
              <a:solidFill>
                <a:schemeClr val="tx2">
                  <a:lumMod val="75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263619"/>
            <a:ext cx="11029616" cy="1188720"/>
          </a:xfrm>
        </p:spPr>
        <p:txBody>
          <a:bodyPr/>
          <a:lstStyle/>
          <a:p>
            <a:r>
              <a:rPr kumimoji="1" lang="en-US" altLang="ja-JP" dirty="0" err="1">
                <a:latin typeface="游ゴシック" panose="020B0400000000000000" pitchFamily="50" charset="-128"/>
                <a:ea typeface="游ゴシック" panose="020B0400000000000000" pitchFamily="50" charset="-128"/>
              </a:rPr>
              <a:t>PythoN</a:t>
            </a:r>
            <a:r>
              <a:rPr kumimoji="1" lang="ja-JP" altLang="en-US" dirty="0">
                <a:latin typeface="游ゴシック" panose="020B0400000000000000" pitchFamily="50" charset="-128"/>
                <a:ea typeface="游ゴシック" panose="020B0400000000000000" pitchFamily="50" charset="-128"/>
              </a:rPr>
              <a:t>のライブラリ</a:t>
            </a:r>
          </a:p>
        </p:txBody>
      </p:sp>
      <p:sp>
        <p:nvSpPr>
          <p:cNvPr id="24" name="正方形/長方形 23">
            <a:extLst>
              <a:ext uri="{FF2B5EF4-FFF2-40B4-BE49-F238E27FC236}">
                <a16:creationId xmlns:a16="http://schemas.microsoft.com/office/drawing/2014/main" id="{8613FAB4-84AC-4847-A757-A6303C6DC57E}"/>
              </a:ext>
            </a:extLst>
          </p:cNvPr>
          <p:cNvSpPr/>
          <p:nvPr/>
        </p:nvSpPr>
        <p:spPr>
          <a:xfrm>
            <a:off x="3573712" y="1893896"/>
            <a:ext cx="5449967"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latin typeface="游ゴシック" panose="020B0400000000000000" pitchFamily="50" charset="-128"/>
                <a:ea typeface="游ゴシック" panose="020B0400000000000000" pitchFamily="50" charset="-128"/>
              </a:rPr>
              <a:t>PyPI</a:t>
            </a:r>
            <a:r>
              <a:rPr kumimoji="1" lang="en-US" altLang="ja-JP" b="1" dirty="0">
                <a:solidFill>
                  <a:schemeClr val="bg1"/>
                </a:solidFill>
                <a:latin typeface="游ゴシック" panose="020B0400000000000000" pitchFamily="50" charset="-128"/>
                <a:ea typeface="游ゴシック" panose="020B0400000000000000" pitchFamily="50" charset="-128"/>
              </a:rPr>
              <a:t> </a:t>
            </a:r>
            <a:r>
              <a:rPr kumimoji="1" lang="ja-JP" altLang="en-US" b="1" dirty="0">
                <a:solidFill>
                  <a:schemeClr val="bg1"/>
                </a:solidFill>
                <a:latin typeface="游ゴシック" panose="020B0400000000000000" pitchFamily="50" charset="-128"/>
                <a:ea typeface="游ゴシック" panose="020B0400000000000000" pitchFamily="50" charset="-128"/>
              </a:rPr>
              <a:t>クラウド</a:t>
            </a:r>
            <a:endParaRPr kumimoji="1" lang="en-US" altLang="ja-JP" b="1" dirty="0">
              <a:solidFill>
                <a:schemeClr val="bg1"/>
              </a:solidFill>
              <a:latin typeface="游ゴシック" panose="020B0400000000000000" pitchFamily="50" charset="-128"/>
              <a:ea typeface="游ゴシック" panose="020B0400000000000000" pitchFamily="50" charset="-128"/>
            </a:endParaRPr>
          </a:p>
        </p:txBody>
      </p:sp>
      <p:pic>
        <p:nvPicPr>
          <p:cNvPr id="6" name="グラフィックス 5" descr="フォルダー">
            <a:extLst>
              <a:ext uri="{FF2B5EF4-FFF2-40B4-BE49-F238E27FC236}">
                <a16:creationId xmlns:a16="http://schemas.microsoft.com/office/drawing/2014/main" id="{CB495071-26DF-43E2-B0C4-A49DCA3C7F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4316" y="4488087"/>
            <a:ext cx="914400" cy="914400"/>
          </a:xfrm>
          <a:prstGeom prst="rect">
            <a:avLst/>
          </a:prstGeom>
        </p:spPr>
      </p:pic>
      <p:pic>
        <p:nvPicPr>
          <p:cNvPr id="8" name="グラフィックス 7" descr="雲">
            <a:extLst>
              <a:ext uri="{FF2B5EF4-FFF2-40B4-BE49-F238E27FC236}">
                <a16:creationId xmlns:a16="http://schemas.microsoft.com/office/drawing/2014/main" id="{F113E01E-BADD-4382-A30E-1EFD1A35E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94316" y="1730759"/>
            <a:ext cx="914400" cy="914400"/>
          </a:xfrm>
          <a:prstGeom prst="rect">
            <a:avLst/>
          </a:prstGeom>
        </p:spPr>
      </p:pic>
      <p:sp>
        <p:nvSpPr>
          <p:cNvPr id="13" name="正方形/長方形 12">
            <a:extLst>
              <a:ext uri="{FF2B5EF4-FFF2-40B4-BE49-F238E27FC236}">
                <a16:creationId xmlns:a16="http://schemas.microsoft.com/office/drawing/2014/main" id="{7E3AAE28-7FD6-4B4E-8BFB-55B38F9C507D}"/>
              </a:ext>
            </a:extLst>
          </p:cNvPr>
          <p:cNvSpPr/>
          <p:nvPr/>
        </p:nvSpPr>
        <p:spPr>
          <a:xfrm>
            <a:off x="3573709" y="4378081"/>
            <a:ext cx="5449968"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游ゴシック" panose="020B0400000000000000" pitchFamily="50" charset="-128"/>
                <a:ea typeface="游ゴシック" panose="020B0400000000000000" pitchFamily="50" charset="-128"/>
              </a:rPr>
              <a:t>モジュール</a:t>
            </a:r>
          </a:p>
        </p:txBody>
      </p:sp>
      <p:cxnSp>
        <p:nvCxnSpPr>
          <p:cNvPr id="10" name="直線矢印コネクタ 9">
            <a:extLst>
              <a:ext uri="{FF2B5EF4-FFF2-40B4-BE49-F238E27FC236}">
                <a16:creationId xmlns:a16="http://schemas.microsoft.com/office/drawing/2014/main" id="{7B0A0F94-7E49-4B02-8498-494CC9CE0CF6}"/>
              </a:ext>
            </a:extLst>
          </p:cNvPr>
          <p:cNvCxnSpPr>
            <a:cxnSpLocks/>
          </p:cNvCxnSpPr>
          <p:nvPr/>
        </p:nvCxnSpPr>
        <p:spPr>
          <a:xfrm>
            <a:off x="2551516" y="2948704"/>
            <a:ext cx="0" cy="1131836"/>
          </a:xfrm>
          <a:prstGeom prst="straightConnector1">
            <a:avLst/>
          </a:prstGeom>
          <a:ln w="57150">
            <a:solidFill>
              <a:srgbClr val="3791C9"/>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F84A0A06-E62B-4E7D-A1E8-9A62130BF830}"/>
              </a:ext>
            </a:extLst>
          </p:cNvPr>
          <p:cNvSpPr/>
          <p:nvPr/>
        </p:nvSpPr>
        <p:spPr>
          <a:xfrm>
            <a:off x="3573713" y="2461102"/>
            <a:ext cx="5449968"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サードパーティによるモジュールクラウド</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PIP</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とよばれるモジュール管理システムでダウンロード，インストールができる</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19" name="正方形/長方形 18">
            <a:extLst>
              <a:ext uri="{FF2B5EF4-FFF2-40B4-BE49-F238E27FC236}">
                <a16:creationId xmlns:a16="http://schemas.microsoft.com/office/drawing/2014/main" id="{7C8D26CB-4811-484D-BBE4-F7D93440B40F}"/>
              </a:ext>
            </a:extLst>
          </p:cNvPr>
          <p:cNvSpPr/>
          <p:nvPr/>
        </p:nvSpPr>
        <p:spPr>
          <a:xfrm>
            <a:off x="3573709" y="4945287"/>
            <a:ext cx="5449968"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NumPy</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Pandas</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Matplotlib</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OpenCV</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など，人類の叡智が無料で使える</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 </a:t>
            </a:r>
          </a:p>
        </p:txBody>
      </p:sp>
      <p:sp>
        <p:nvSpPr>
          <p:cNvPr id="21" name="コンテンツ プレースホルダー 2">
            <a:extLst>
              <a:ext uri="{FF2B5EF4-FFF2-40B4-BE49-F238E27FC236}">
                <a16:creationId xmlns:a16="http://schemas.microsoft.com/office/drawing/2014/main" id="{FF7D6A49-E6CE-4177-8A67-5B9B8268AB4F}"/>
              </a:ext>
            </a:extLst>
          </p:cNvPr>
          <p:cNvSpPr txBox="1">
            <a:spLocks/>
          </p:cNvSpPr>
          <p:nvPr/>
        </p:nvSpPr>
        <p:spPr>
          <a:xfrm>
            <a:off x="3573709" y="3355711"/>
            <a:ext cx="5449969" cy="628797"/>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ダウンロード</a:t>
            </a: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&amp;</a:t>
            </a: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インストール方法</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a:solidFill>
                  <a:srgbClr val="0070C0"/>
                </a:solidFill>
                <a:latin typeface="游ゴシック" panose="020B0400000000000000" pitchFamily="50" charset="-128"/>
                <a:ea typeface="游ゴシック" panose="020B0400000000000000" pitchFamily="50" charset="-128"/>
              </a:rPr>
              <a:t>pip install </a:t>
            </a:r>
            <a:r>
              <a:rPr lang="en-US" altLang="ja-JP" sz="1400" b="1" dirty="0" err="1">
                <a:solidFill>
                  <a:schemeClr val="tx2">
                    <a:lumMod val="75000"/>
                  </a:schemeClr>
                </a:solidFill>
                <a:latin typeface="游ゴシック" panose="020B0400000000000000" pitchFamily="50" charset="-128"/>
                <a:ea typeface="游ゴシック" panose="020B0400000000000000" pitchFamily="50" charset="-128"/>
              </a:rPr>
              <a:t>module_name</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23" name="コンテンツ プレースホルダー 2">
            <a:extLst>
              <a:ext uri="{FF2B5EF4-FFF2-40B4-BE49-F238E27FC236}">
                <a16:creationId xmlns:a16="http://schemas.microsoft.com/office/drawing/2014/main" id="{737D0527-FD84-4CDF-81C9-D89DE5C5DE43}"/>
              </a:ext>
            </a:extLst>
          </p:cNvPr>
          <p:cNvSpPr txBox="1">
            <a:spLocks/>
          </p:cNvSpPr>
          <p:nvPr/>
        </p:nvSpPr>
        <p:spPr>
          <a:xfrm>
            <a:off x="3573709" y="5669979"/>
            <a:ext cx="5449969" cy="628797"/>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使用方法</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rgbClr val="0070C0"/>
                </a:solidFill>
                <a:latin typeface="游ゴシック" panose="020B0400000000000000" pitchFamily="50" charset="-128"/>
                <a:ea typeface="游ゴシック" panose="020B0400000000000000" pitchFamily="50" charset="-128"/>
              </a:rPr>
              <a:t>import </a:t>
            </a:r>
            <a:r>
              <a:rPr lang="en-US" altLang="ja-JP" sz="1400" b="1" dirty="0" err="1">
                <a:solidFill>
                  <a:schemeClr val="tx2">
                    <a:lumMod val="75000"/>
                  </a:schemeClr>
                </a:solidFill>
                <a:latin typeface="游ゴシック" panose="020B0400000000000000" pitchFamily="50" charset="-128"/>
                <a:ea typeface="游ゴシック" panose="020B0400000000000000" pitchFamily="50" charset="-128"/>
              </a:rPr>
              <a:t>module_name</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1299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263619"/>
            <a:ext cx="11029616" cy="1188720"/>
          </a:xfrm>
        </p:spPr>
        <p:txBody>
          <a:bodyPr/>
          <a:lstStyle/>
          <a:p>
            <a:r>
              <a:rPr kumimoji="1" lang="en-US" altLang="ja-JP" dirty="0">
                <a:latin typeface="游ゴシック" panose="020B0400000000000000" pitchFamily="50" charset="-128"/>
                <a:ea typeface="游ゴシック" panose="020B0400000000000000" pitchFamily="50" charset="-128"/>
              </a:rPr>
              <a:t>GUI</a:t>
            </a:r>
            <a:r>
              <a:rPr kumimoji="1" lang="ja-JP" altLang="en-US" dirty="0">
                <a:latin typeface="游ゴシック" panose="020B0400000000000000" pitchFamily="50" charset="-128"/>
                <a:ea typeface="游ゴシック" panose="020B0400000000000000" pitchFamily="50" charset="-128"/>
              </a:rPr>
              <a:t>と</a:t>
            </a:r>
            <a:r>
              <a:rPr kumimoji="1" lang="en-US" altLang="ja-JP" dirty="0">
                <a:latin typeface="游ゴシック" panose="020B0400000000000000" pitchFamily="50" charset="-128"/>
                <a:ea typeface="游ゴシック" panose="020B0400000000000000" pitchFamily="50" charset="-128"/>
              </a:rPr>
              <a:t>CLI</a:t>
            </a:r>
            <a:endParaRPr kumimoji="1" lang="ja-JP" altLang="en-US" dirty="0">
              <a:latin typeface="游ゴシック" panose="020B0400000000000000" pitchFamily="50" charset="-128"/>
              <a:ea typeface="游ゴシック" panose="020B0400000000000000" pitchFamily="50" charset="-128"/>
            </a:endParaRPr>
          </a:p>
        </p:txBody>
      </p:sp>
      <p:sp>
        <p:nvSpPr>
          <p:cNvPr id="24" name="正方形/長方形 23">
            <a:extLst>
              <a:ext uri="{FF2B5EF4-FFF2-40B4-BE49-F238E27FC236}">
                <a16:creationId xmlns:a16="http://schemas.microsoft.com/office/drawing/2014/main" id="{8613FAB4-84AC-4847-A757-A6303C6DC57E}"/>
              </a:ext>
            </a:extLst>
          </p:cNvPr>
          <p:cNvSpPr/>
          <p:nvPr/>
        </p:nvSpPr>
        <p:spPr>
          <a:xfrm>
            <a:off x="1216176" y="1735275"/>
            <a:ext cx="4375972"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游ゴシック" panose="020B0400000000000000" pitchFamily="50" charset="-128"/>
                <a:ea typeface="游ゴシック" panose="020B0400000000000000" pitchFamily="50" charset="-128"/>
              </a:rPr>
              <a:t>Graphical User Interface</a:t>
            </a:r>
          </a:p>
        </p:txBody>
      </p:sp>
      <p:sp>
        <p:nvSpPr>
          <p:cNvPr id="13" name="正方形/長方形 12">
            <a:extLst>
              <a:ext uri="{FF2B5EF4-FFF2-40B4-BE49-F238E27FC236}">
                <a16:creationId xmlns:a16="http://schemas.microsoft.com/office/drawing/2014/main" id="{7E3AAE28-7FD6-4B4E-8BFB-55B38F9C507D}"/>
              </a:ext>
            </a:extLst>
          </p:cNvPr>
          <p:cNvSpPr/>
          <p:nvPr/>
        </p:nvSpPr>
        <p:spPr>
          <a:xfrm>
            <a:off x="6599853" y="1735275"/>
            <a:ext cx="4375973"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游ゴシック" panose="020B0400000000000000" pitchFamily="50" charset="-128"/>
                <a:ea typeface="游ゴシック" panose="020B0400000000000000" pitchFamily="50" charset="-128"/>
              </a:rPr>
              <a:t>Command Line Interface</a:t>
            </a:r>
            <a:endParaRPr kumimoji="1" lang="ja-JP" altLang="en-US" b="1" dirty="0">
              <a:solidFill>
                <a:schemeClr val="bg1"/>
              </a:solidFill>
              <a:latin typeface="游ゴシック" panose="020B0400000000000000" pitchFamily="50" charset="-128"/>
              <a:ea typeface="游ゴシック" panose="020B0400000000000000" pitchFamily="50" charset="-128"/>
            </a:endParaRPr>
          </a:p>
        </p:txBody>
      </p:sp>
      <p:sp>
        <p:nvSpPr>
          <p:cNvPr id="22" name="正方形/長方形 21">
            <a:extLst>
              <a:ext uri="{FF2B5EF4-FFF2-40B4-BE49-F238E27FC236}">
                <a16:creationId xmlns:a16="http://schemas.microsoft.com/office/drawing/2014/main" id="{18050B88-B998-4CC3-B125-8E9BFEBBD3D4}"/>
              </a:ext>
            </a:extLst>
          </p:cNvPr>
          <p:cNvSpPr/>
          <p:nvPr/>
        </p:nvSpPr>
        <p:spPr>
          <a:xfrm>
            <a:off x="1216176" y="2489522"/>
            <a:ext cx="4375972" cy="1411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画面上に表示されるウィンドウやアイコン，ボタン，メニューなどを使い，マウスなどの</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ポインティングデバイスで操作できるインターフェース</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現在のパソコン，スマホのスタンダード</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25" name="正方形/長方形 24">
            <a:extLst>
              <a:ext uri="{FF2B5EF4-FFF2-40B4-BE49-F238E27FC236}">
                <a16:creationId xmlns:a16="http://schemas.microsoft.com/office/drawing/2014/main" id="{836AB476-B7C2-4A67-8362-02423B6A3C58}"/>
              </a:ext>
            </a:extLst>
          </p:cNvPr>
          <p:cNvSpPr/>
          <p:nvPr/>
        </p:nvSpPr>
        <p:spPr>
          <a:xfrm>
            <a:off x="6599852" y="2489522"/>
            <a:ext cx="4375972" cy="1411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ユーザに対する</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情報の表示を文字によって行い，すべての操作はキーボードを用いて行う</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マウスはなし</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内部処理なので</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10</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年たっても操作が変わらない</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pic>
        <p:nvPicPr>
          <p:cNvPr id="26" name="図 25">
            <a:extLst>
              <a:ext uri="{FF2B5EF4-FFF2-40B4-BE49-F238E27FC236}">
                <a16:creationId xmlns:a16="http://schemas.microsoft.com/office/drawing/2014/main" id="{B0CCAFEB-B8C6-4AE7-A4A4-051A625D392B}"/>
              </a:ext>
            </a:extLst>
          </p:cNvPr>
          <p:cNvPicPr>
            <a:picLocks noChangeAspect="1"/>
          </p:cNvPicPr>
          <p:nvPr/>
        </p:nvPicPr>
        <p:blipFill rotWithShape="1">
          <a:blip r:embed="rId2"/>
          <a:srcRect r="28717"/>
          <a:stretch/>
        </p:blipFill>
        <p:spPr>
          <a:xfrm>
            <a:off x="6599852" y="4183560"/>
            <a:ext cx="4319944" cy="1411102"/>
          </a:xfrm>
          <a:prstGeom prst="rect">
            <a:avLst/>
          </a:prstGeom>
          <a:solidFill>
            <a:srgbClr val="FFFFFF">
              <a:shade val="85000"/>
            </a:srgbClr>
          </a:solidFill>
          <a:ln w="3175" cap="sq">
            <a:solidFill>
              <a:schemeClr val="tx2"/>
            </a:solidFill>
            <a:miter lim="800000"/>
          </a:ln>
          <a:effectLst>
            <a:outerShdw blurRad="55000" dist="18000" dir="5400000" algn="tl" rotWithShape="0">
              <a:srgbClr val="000000">
                <a:alpha val="40000"/>
              </a:srgbClr>
            </a:outerShdw>
          </a:effectLst>
        </p:spPr>
      </p:pic>
      <p:pic>
        <p:nvPicPr>
          <p:cNvPr id="11" name="図 10">
            <a:extLst>
              <a:ext uri="{FF2B5EF4-FFF2-40B4-BE49-F238E27FC236}">
                <a16:creationId xmlns:a16="http://schemas.microsoft.com/office/drawing/2014/main" id="{7B0CEFB1-F1F1-4971-8577-F3368691E8C5}"/>
              </a:ext>
            </a:extLst>
          </p:cNvPr>
          <p:cNvPicPr>
            <a:picLocks noChangeAspect="1"/>
          </p:cNvPicPr>
          <p:nvPr/>
        </p:nvPicPr>
        <p:blipFill rotWithShape="1">
          <a:blip r:embed="rId3"/>
          <a:srcRect b="44510"/>
          <a:stretch/>
        </p:blipFill>
        <p:spPr>
          <a:xfrm>
            <a:off x="1216176" y="4183560"/>
            <a:ext cx="4375972" cy="1411102"/>
          </a:xfrm>
          <a:prstGeom prst="rect">
            <a:avLst/>
          </a:prstGeom>
        </p:spPr>
      </p:pic>
      <p:sp>
        <p:nvSpPr>
          <p:cNvPr id="27" name="正方形/長方形 26">
            <a:extLst>
              <a:ext uri="{FF2B5EF4-FFF2-40B4-BE49-F238E27FC236}">
                <a16:creationId xmlns:a16="http://schemas.microsoft.com/office/drawing/2014/main" id="{7A78D329-C313-49C6-B9F5-DA9982F435C6}"/>
              </a:ext>
            </a:extLst>
          </p:cNvPr>
          <p:cNvSpPr/>
          <p:nvPr/>
        </p:nvSpPr>
        <p:spPr>
          <a:xfrm>
            <a:off x="6543824" y="5747656"/>
            <a:ext cx="4375972" cy="471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b="1" dirty="0">
                <a:solidFill>
                  <a:srgbClr val="FF0066"/>
                </a:solidFill>
                <a:latin typeface="游ゴシック" panose="020B0400000000000000" pitchFamily="50" charset="-128"/>
                <a:ea typeface="游ゴシック" panose="020B0400000000000000" pitchFamily="50" charset="-128"/>
              </a:rPr>
              <a:t>慣れると便利，速い，かっこいい</a:t>
            </a:r>
            <a:endParaRPr kumimoji="1" lang="en-US" altLang="ja-JP" b="1" dirty="0">
              <a:solidFill>
                <a:srgbClr val="FF0066"/>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54731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Linux, os, logo Free Icon of Operating System (Flat)">
            <a:extLst>
              <a:ext uri="{FF2B5EF4-FFF2-40B4-BE49-F238E27FC236}">
                <a16:creationId xmlns:a16="http://schemas.microsoft.com/office/drawing/2014/main" id="{CFBF185B-EF05-4BBB-900B-1CFC07216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6109" y="1852947"/>
            <a:ext cx="1140375" cy="1140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ppleロゴ">
            <a:extLst>
              <a:ext uri="{FF2B5EF4-FFF2-40B4-BE49-F238E27FC236}">
                <a16:creationId xmlns:a16="http://schemas.microsoft.com/office/drawing/2014/main" id="{4E0996C7-3074-428F-8C08-A7E2C2EF18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46" t="13389" r="23932" b="11183"/>
          <a:stretch/>
        </p:blipFill>
        <p:spPr bwMode="auto">
          <a:xfrm>
            <a:off x="9039361" y="1914203"/>
            <a:ext cx="897742" cy="90066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263619"/>
            <a:ext cx="11029616" cy="1188720"/>
          </a:xfrm>
        </p:spPr>
        <p:txBody>
          <a:bodyPr/>
          <a:lstStyle/>
          <a:p>
            <a:r>
              <a:rPr lang="en-US" altLang="ja-JP" dirty="0">
                <a:latin typeface="游ゴシック" panose="020B0400000000000000" pitchFamily="50" charset="-128"/>
                <a:ea typeface="游ゴシック" panose="020B0400000000000000" pitchFamily="50" charset="-128"/>
              </a:rPr>
              <a:t>OS</a:t>
            </a:r>
            <a:r>
              <a:rPr lang="ja-JP" altLang="en-US" dirty="0">
                <a:latin typeface="游ゴシック" panose="020B0400000000000000" pitchFamily="50" charset="-128"/>
                <a:ea typeface="游ゴシック" panose="020B0400000000000000" pitchFamily="50" charset="-128"/>
              </a:rPr>
              <a:t>ごとの</a:t>
            </a:r>
            <a:r>
              <a:rPr lang="en-US" altLang="ja-JP" dirty="0">
                <a:latin typeface="游ゴシック" panose="020B0400000000000000" pitchFamily="50" charset="-128"/>
                <a:ea typeface="游ゴシック" panose="020B0400000000000000" pitchFamily="50" charset="-128"/>
              </a:rPr>
              <a:t>CLI</a:t>
            </a:r>
            <a:endParaRPr kumimoji="1" lang="ja-JP" altLang="en-US" dirty="0">
              <a:latin typeface="游ゴシック" panose="020B0400000000000000" pitchFamily="50" charset="-128"/>
              <a:ea typeface="游ゴシック" panose="020B0400000000000000" pitchFamily="50" charset="-128"/>
            </a:endParaRPr>
          </a:p>
        </p:txBody>
      </p:sp>
      <p:sp>
        <p:nvSpPr>
          <p:cNvPr id="24" name="正方形/長方形 23">
            <a:extLst>
              <a:ext uri="{FF2B5EF4-FFF2-40B4-BE49-F238E27FC236}">
                <a16:creationId xmlns:a16="http://schemas.microsoft.com/office/drawing/2014/main" id="{8613FAB4-84AC-4847-A757-A6303C6DC57E}"/>
              </a:ext>
            </a:extLst>
          </p:cNvPr>
          <p:cNvSpPr/>
          <p:nvPr/>
        </p:nvSpPr>
        <p:spPr>
          <a:xfrm>
            <a:off x="992197" y="2999076"/>
            <a:ext cx="3318546"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游ゴシック" panose="020B0400000000000000" pitchFamily="50" charset="-128"/>
                <a:ea typeface="游ゴシック" panose="020B0400000000000000" pitchFamily="50" charset="-128"/>
              </a:rPr>
              <a:t>Windows OS</a:t>
            </a:r>
          </a:p>
        </p:txBody>
      </p:sp>
      <p:sp>
        <p:nvSpPr>
          <p:cNvPr id="13" name="正方形/長方形 12">
            <a:extLst>
              <a:ext uri="{FF2B5EF4-FFF2-40B4-BE49-F238E27FC236}">
                <a16:creationId xmlns:a16="http://schemas.microsoft.com/office/drawing/2014/main" id="{7E3AAE28-7FD6-4B4E-8BFB-55B38F9C507D}"/>
              </a:ext>
            </a:extLst>
          </p:cNvPr>
          <p:cNvSpPr/>
          <p:nvPr/>
        </p:nvSpPr>
        <p:spPr>
          <a:xfrm>
            <a:off x="4425776" y="2999076"/>
            <a:ext cx="3318547"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游ゴシック" panose="020B0400000000000000" pitchFamily="50" charset="-128"/>
                <a:ea typeface="游ゴシック" panose="020B0400000000000000" pitchFamily="50" charset="-128"/>
              </a:rPr>
              <a:t>Linux OS</a:t>
            </a:r>
            <a:endParaRPr kumimoji="1" lang="ja-JP" altLang="en-US" b="1" dirty="0">
              <a:solidFill>
                <a:schemeClr val="bg1"/>
              </a:solidFill>
              <a:latin typeface="游ゴシック" panose="020B0400000000000000" pitchFamily="50" charset="-128"/>
              <a:ea typeface="游ゴシック" panose="020B0400000000000000" pitchFamily="50" charset="-128"/>
            </a:endParaRPr>
          </a:p>
        </p:txBody>
      </p:sp>
      <p:sp>
        <p:nvSpPr>
          <p:cNvPr id="22" name="正方形/長方形 21">
            <a:extLst>
              <a:ext uri="{FF2B5EF4-FFF2-40B4-BE49-F238E27FC236}">
                <a16:creationId xmlns:a16="http://schemas.microsoft.com/office/drawing/2014/main" id="{18050B88-B998-4CC3-B125-8E9BFEBBD3D4}"/>
              </a:ext>
            </a:extLst>
          </p:cNvPr>
          <p:cNvSpPr/>
          <p:nvPr/>
        </p:nvSpPr>
        <p:spPr>
          <a:xfrm>
            <a:off x="992197" y="3561188"/>
            <a:ext cx="3318546" cy="1411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p"/>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操作ソフト</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Command</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Prompt</a:t>
            </a:r>
          </a:p>
          <a:p>
            <a:pPr marL="285750" indent="-285750">
              <a:lnSpc>
                <a:spcPct val="150000"/>
              </a:lnSpc>
              <a:buFont typeface="Wingdings" panose="05000000000000000000" pitchFamily="2" charset="2"/>
              <a:buChar char="p"/>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コマンド言語</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Widows</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コマンド</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25" name="正方形/長方形 24">
            <a:extLst>
              <a:ext uri="{FF2B5EF4-FFF2-40B4-BE49-F238E27FC236}">
                <a16:creationId xmlns:a16="http://schemas.microsoft.com/office/drawing/2014/main" id="{836AB476-B7C2-4A67-8362-02423B6A3C58}"/>
              </a:ext>
            </a:extLst>
          </p:cNvPr>
          <p:cNvSpPr/>
          <p:nvPr/>
        </p:nvSpPr>
        <p:spPr>
          <a:xfrm>
            <a:off x="4425775" y="3561188"/>
            <a:ext cx="3318546" cy="1411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p"/>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操作ソフト</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Terminal</a:t>
            </a:r>
          </a:p>
          <a:p>
            <a:pPr marL="285750" indent="-285750">
              <a:lnSpc>
                <a:spcPct val="150000"/>
              </a:lnSpc>
              <a:buFont typeface="Wingdings" panose="05000000000000000000" pitchFamily="2" charset="2"/>
              <a:buChar char="p"/>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コマンド言語</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Linux</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コマンド</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10" name="正方形/長方形 9">
            <a:extLst>
              <a:ext uri="{FF2B5EF4-FFF2-40B4-BE49-F238E27FC236}">
                <a16:creationId xmlns:a16="http://schemas.microsoft.com/office/drawing/2014/main" id="{7A242BCD-2C39-40C3-B652-DB85CDF8093B}"/>
              </a:ext>
            </a:extLst>
          </p:cNvPr>
          <p:cNvSpPr/>
          <p:nvPr/>
        </p:nvSpPr>
        <p:spPr>
          <a:xfrm>
            <a:off x="992197" y="1535209"/>
            <a:ext cx="9448759" cy="746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ターミナル，コンソールなど，カーネル（</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OS</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の基幹部分）の操作画面および操作コマンド．</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ECF53559-8320-42B8-94BC-55FCA1DD28A6}"/>
              </a:ext>
            </a:extLst>
          </p:cNvPr>
          <p:cNvSpPr/>
          <p:nvPr/>
        </p:nvSpPr>
        <p:spPr>
          <a:xfrm>
            <a:off x="7859352" y="2999076"/>
            <a:ext cx="3318547"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游ゴシック" panose="020B0400000000000000" pitchFamily="50" charset="-128"/>
                <a:ea typeface="游ゴシック" panose="020B0400000000000000" pitchFamily="50" charset="-128"/>
              </a:rPr>
              <a:t>Mac OS</a:t>
            </a:r>
            <a:endParaRPr kumimoji="1" lang="ja-JP" altLang="en-US" b="1" dirty="0">
              <a:solidFill>
                <a:schemeClr val="bg1"/>
              </a:solidFill>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id="{4345B349-A13E-4395-81B2-232E1C993B92}"/>
              </a:ext>
            </a:extLst>
          </p:cNvPr>
          <p:cNvSpPr/>
          <p:nvPr/>
        </p:nvSpPr>
        <p:spPr>
          <a:xfrm>
            <a:off x="7859353" y="3561188"/>
            <a:ext cx="3318546" cy="1411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p"/>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操作ソフト</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Terminal</a:t>
            </a:r>
          </a:p>
          <a:p>
            <a:pPr marL="285750" indent="-285750">
              <a:lnSpc>
                <a:spcPct val="150000"/>
              </a:lnSpc>
              <a:buFont typeface="Wingdings" panose="05000000000000000000" pitchFamily="2" charset="2"/>
              <a:buChar char="p"/>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コマンド言語</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UNIX</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コマンド</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15" name="コンテンツ プレースホルダー 2">
            <a:extLst>
              <a:ext uri="{FF2B5EF4-FFF2-40B4-BE49-F238E27FC236}">
                <a16:creationId xmlns:a16="http://schemas.microsoft.com/office/drawing/2014/main" id="{7AF2CB5B-798A-4B78-A0F9-F4057941393D}"/>
              </a:ext>
            </a:extLst>
          </p:cNvPr>
          <p:cNvSpPr txBox="1">
            <a:spLocks/>
          </p:cNvSpPr>
          <p:nvPr/>
        </p:nvSpPr>
        <p:spPr>
          <a:xfrm>
            <a:off x="992197" y="5173774"/>
            <a:ext cx="3318546" cy="946058"/>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ファイル一覧を行うコマンド</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err="1">
                <a:solidFill>
                  <a:srgbClr val="0070C0"/>
                </a:solidFill>
                <a:latin typeface="游ゴシック" panose="020B0400000000000000" pitchFamily="50" charset="-128"/>
                <a:ea typeface="游ゴシック" panose="020B0400000000000000" pitchFamily="50" charset="-128"/>
              </a:rPr>
              <a:t>dir</a:t>
            </a:r>
            <a:endParaRPr lang="en-US" altLang="ja-JP" sz="1400" b="1" dirty="0">
              <a:solidFill>
                <a:srgbClr val="0070C0"/>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200" b="1" dirty="0">
                <a:solidFill>
                  <a:schemeClr val="tx2">
                    <a:lumMod val="75000"/>
                  </a:schemeClr>
                </a:solidFill>
                <a:latin typeface="游ゴシック" panose="020B0400000000000000" pitchFamily="50" charset="-128"/>
                <a:ea typeface="游ゴシック" panose="020B0400000000000000" pitchFamily="50" charset="-128"/>
              </a:rPr>
              <a:t>(</a:t>
            </a:r>
            <a:r>
              <a:rPr lang="en-US" altLang="ja-JP" sz="1200" b="1" dirty="0" err="1">
                <a:solidFill>
                  <a:schemeClr val="tx2">
                    <a:lumMod val="75000"/>
                  </a:schemeClr>
                </a:solidFill>
                <a:latin typeface="游ゴシック" panose="020B0400000000000000" pitchFamily="50" charset="-128"/>
                <a:ea typeface="游ゴシック" panose="020B0400000000000000" pitchFamily="50" charset="-128"/>
              </a:rPr>
              <a:t>vscode</a:t>
            </a:r>
            <a:r>
              <a:rPr lang="ja-JP" altLang="en-US" sz="1200" b="1" dirty="0">
                <a:solidFill>
                  <a:schemeClr val="tx2">
                    <a:lumMod val="75000"/>
                  </a:schemeClr>
                </a:solidFill>
                <a:latin typeface="游ゴシック" panose="020B0400000000000000" pitchFamily="50" charset="-128"/>
                <a:ea typeface="游ゴシック" panose="020B0400000000000000" pitchFamily="50" charset="-128"/>
              </a:rPr>
              <a:t>からなら</a:t>
            </a:r>
            <a:r>
              <a:rPr lang="en-US" altLang="ja-JP" sz="1200" b="1" dirty="0">
                <a:solidFill>
                  <a:schemeClr val="tx2">
                    <a:lumMod val="75000"/>
                  </a:schemeClr>
                </a:solidFill>
                <a:latin typeface="游ゴシック" panose="020B0400000000000000" pitchFamily="50" charset="-128"/>
                <a:ea typeface="游ゴシック" panose="020B0400000000000000" pitchFamily="50" charset="-128"/>
              </a:rPr>
              <a:t>Linux</a:t>
            </a:r>
            <a:r>
              <a:rPr lang="ja-JP" altLang="en-US" sz="1200" b="1" dirty="0">
                <a:solidFill>
                  <a:schemeClr val="tx2">
                    <a:lumMod val="75000"/>
                  </a:schemeClr>
                </a:solidFill>
                <a:latin typeface="游ゴシック" panose="020B0400000000000000" pitchFamily="50" charset="-128"/>
                <a:ea typeface="游ゴシック" panose="020B0400000000000000" pitchFamily="50" charset="-128"/>
              </a:rPr>
              <a:t>コマンドも使える）</a:t>
            </a:r>
            <a:endParaRPr lang="en-US" altLang="ja-JP" sz="12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16" name="コンテンツ プレースホルダー 2">
            <a:extLst>
              <a:ext uri="{FF2B5EF4-FFF2-40B4-BE49-F238E27FC236}">
                <a16:creationId xmlns:a16="http://schemas.microsoft.com/office/drawing/2014/main" id="{DC1895DF-C1CA-42F3-9F40-76A25070C124}"/>
              </a:ext>
            </a:extLst>
          </p:cNvPr>
          <p:cNvSpPr txBox="1">
            <a:spLocks/>
          </p:cNvSpPr>
          <p:nvPr/>
        </p:nvSpPr>
        <p:spPr>
          <a:xfrm>
            <a:off x="4425775" y="5173774"/>
            <a:ext cx="3318546" cy="946058"/>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ファイル一覧を行うコマンド</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a:solidFill>
                  <a:srgbClr val="0070C0"/>
                </a:solidFill>
                <a:latin typeface="游ゴシック" panose="020B0400000000000000" pitchFamily="50" charset="-128"/>
                <a:ea typeface="游ゴシック" panose="020B0400000000000000" pitchFamily="50" charset="-128"/>
              </a:rPr>
              <a:t>ls</a:t>
            </a:r>
          </a:p>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17" name="コンテンツ プレースホルダー 2">
            <a:extLst>
              <a:ext uri="{FF2B5EF4-FFF2-40B4-BE49-F238E27FC236}">
                <a16:creationId xmlns:a16="http://schemas.microsoft.com/office/drawing/2014/main" id="{711A846D-E6C8-4830-9E02-75FE6E69FC41}"/>
              </a:ext>
            </a:extLst>
          </p:cNvPr>
          <p:cNvSpPr txBox="1">
            <a:spLocks/>
          </p:cNvSpPr>
          <p:nvPr/>
        </p:nvSpPr>
        <p:spPr>
          <a:xfrm>
            <a:off x="7859352" y="5173774"/>
            <a:ext cx="3318546" cy="946058"/>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ファイル一覧を行うコマンド</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a:solidFill>
                  <a:srgbClr val="3791C9"/>
                </a:solidFill>
                <a:latin typeface="游ゴシック" panose="020B0400000000000000" pitchFamily="50" charset="-128"/>
                <a:ea typeface="游ゴシック" panose="020B0400000000000000" pitchFamily="50" charset="-128"/>
              </a:rPr>
              <a:t>ls</a:t>
            </a:r>
          </a:p>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pic>
        <p:nvPicPr>
          <p:cNvPr id="2050" name="Picture 2" descr="Windows, os, logo Free Icon of Operating System (Flat)">
            <a:extLst>
              <a:ext uri="{FF2B5EF4-FFF2-40B4-BE49-F238E27FC236}">
                <a16:creationId xmlns:a16="http://schemas.microsoft.com/office/drawing/2014/main" id="{8F5300BF-AEC4-450D-A08A-3858AE3816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283" y="1852948"/>
            <a:ext cx="1140374" cy="114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300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263619"/>
            <a:ext cx="11029616" cy="1188720"/>
          </a:xfrm>
        </p:spPr>
        <p:txBody>
          <a:bodyPr/>
          <a:lstStyle/>
          <a:p>
            <a:r>
              <a:rPr kumimoji="1" lang="en-US" altLang="ja-JP" dirty="0">
                <a:latin typeface="游ゴシック" panose="020B0400000000000000" pitchFamily="50" charset="-128"/>
                <a:ea typeface="游ゴシック" panose="020B0400000000000000" pitchFamily="50" charset="-128"/>
              </a:rPr>
              <a:t>PATH</a:t>
            </a:r>
            <a:r>
              <a:rPr kumimoji="1" lang="ja-JP" altLang="en-US" dirty="0">
                <a:latin typeface="游ゴシック" panose="020B0400000000000000" pitchFamily="50" charset="-128"/>
                <a:ea typeface="游ゴシック" panose="020B0400000000000000" pitchFamily="50" charset="-128"/>
              </a:rPr>
              <a:t>（環境変数）の管理</a:t>
            </a:r>
          </a:p>
        </p:txBody>
      </p:sp>
      <p:sp>
        <p:nvSpPr>
          <p:cNvPr id="24" name="正方形/長方形 23">
            <a:extLst>
              <a:ext uri="{FF2B5EF4-FFF2-40B4-BE49-F238E27FC236}">
                <a16:creationId xmlns:a16="http://schemas.microsoft.com/office/drawing/2014/main" id="{8613FAB4-84AC-4847-A757-A6303C6DC57E}"/>
              </a:ext>
            </a:extLst>
          </p:cNvPr>
          <p:cNvSpPr/>
          <p:nvPr/>
        </p:nvSpPr>
        <p:spPr>
          <a:xfrm>
            <a:off x="3573712" y="1893896"/>
            <a:ext cx="5449967"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游ゴシック" panose="020B0400000000000000" pitchFamily="50" charset="-128"/>
                <a:ea typeface="游ゴシック" panose="020B0400000000000000" pitchFamily="50" charset="-128"/>
              </a:rPr>
              <a:t>カレントディレクトリ</a:t>
            </a:r>
            <a:endParaRPr kumimoji="1" lang="en-US" altLang="ja-JP" b="1" dirty="0">
              <a:solidFill>
                <a:schemeClr val="bg1"/>
              </a:solidFill>
              <a:latin typeface="游ゴシック" panose="020B0400000000000000" pitchFamily="50" charset="-128"/>
              <a:ea typeface="游ゴシック" panose="020B0400000000000000" pitchFamily="50" charset="-128"/>
            </a:endParaRPr>
          </a:p>
        </p:txBody>
      </p:sp>
      <p:pic>
        <p:nvPicPr>
          <p:cNvPr id="6" name="グラフィックス 5" descr="フォルダー">
            <a:extLst>
              <a:ext uri="{FF2B5EF4-FFF2-40B4-BE49-F238E27FC236}">
                <a16:creationId xmlns:a16="http://schemas.microsoft.com/office/drawing/2014/main" id="{CB495071-26DF-43E2-B0C4-A49DCA3C7F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668" y="1672351"/>
            <a:ext cx="914400" cy="914400"/>
          </a:xfrm>
          <a:prstGeom prst="rect">
            <a:avLst/>
          </a:prstGeom>
        </p:spPr>
      </p:pic>
      <p:sp>
        <p:nvSpPr>
          <p:cNvPr id="18" name="正方形/長方形 17">
            <a:extLst>
              <a:ext uri="{FF2B5EF4-FFF2-40B4-BE49-F238E27FC236}">
                <a16:creationId xmlns:a16="http://schemas.microsoft.com/office/drawing/2014/main" id="{F84A0A06-E62B-4E7D-A1E8-9A62130BF830}"/>
              </a:ext>
            </a:extLst>
          </p:cNvPr>
          <p:cNvSpPr/>
          <p:nvPr/>
        </p:nvSpPr>
        <p:spPr>
          <a:xfrm>
            <a:off x="3573713" y="2461102"/>
            <a:ext cx="5449968"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現在操作可能なディレクトリ</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21" name="コンテンツ プレースホルダー 2">
            <a:extLst>
              <a:ext uri="{FF2B5EF4-FFF2-40B4-BE49-F238E27FC236}">
                <a16:creationId xmlns:a16="http://schemas.microsoft.com/office/drawing/2014/main" id="{FF7D6A49-E6CE-4177-8A67-5B9B8268AB4F}"/>
              </a:ext>
            </a:extLst>
          </p:cNvPr>
          <p:cNvSpPr txBox="1">
            <a:spLocks/>
          </p:cNvSpPr>
          <p:nvPr/>
        </p:nvSpPr>
        <p:spPr>
          <a:xfrm>
            <a:off x="3573706" y="2964240"/>
            <a:ext cx="5449969" cy="628797"/>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Python</a:t>
            </a: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ファイルの実行が可能</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a:solidFill>
                  <a:srgbClr val="0070C0"/>
                </a:solidFill>
                <a:latin typeface="游ゴシック" panose="020B0400000000000000" pitchFamily="50" charset="-128"/>
                <a:ea typeface="游ゴシック" panose="020B0400000000000000" pitchFamily="50" charset="-128"/>
              </a:rPr>
              <a:t>python </a:t>
            </a: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test.py</a:t>
            </a: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pic>
        <p:nvPicPr>
          <p:cNvPr id="12" name="グラフィックス 11" descr="フォルダー">
            <a:extLst>
              <a:ext uri="{FF2B5EF4-FFF2-40B4-BE49-F238E27FC236}">
                <a16:creationId xmlns:a16="http://schemas.microsoft.com/office/drawing/2014/main" id="{DF615523-9851-4F25-AAB3-435F7B2494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8496" y="2562331"/>
            <a:ext cx="914400" cy="914400"/>
          </a:xfrm>
          <a:prstGeom prst="rect">
            <a:avLst/>
          </a:prstGeom>
        </p:spPr>
      </p:pic>
      <p:pic>
        <p:nvPicPr>
          <p:cNvPr id="14" name="グラフィックス 13" descr="フォルダー">
            <a:extLst>
              <a:ext uri="{FF2B5EF4-FFF2-40B4-BE49-F238E27FC236}">
                <a16:creationId xmlns:a16="http://schemas.microsoft.com/office/drawing/2014/main" id="{ECA4594A-AA20-4109-8E5C-A52FFDD308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8496" y="3429000"/>
            <a:ext cx="914400" cy="914400"/>
          </a:xfrm>
          <a:prstGeom prst="rect">
            <a:avLst/>
          </a:prstGeom>
        </p:spPr>
      </p:pic>
      <p:cxnSp>
        <p:nvCxnSpPr>
          <p:cNvPr id="4" name="コネクタ: カギ線 3">
            <a:extLst>
              <a:ext uri="{FF2B5EF4-FFF2-40B4-BE49-F238E27FC236}">
                <a16:creationId xmlns:a16="http://schemas.microsoft.com/office/drawing/2014/main" id="{EF4CC5B9-77B3-4668-A6F1-A086993787D4}"/>
              </a:ext>
            </a:extLst>
          </p:cNvPr>
          <p:cNvCxnSpPr>
            <a:cxnSpLocks/>
            <a:stCxn id="6" idx="2"/>
            <a:endCxn id="12" idx="1"/>
          </p:cNvCxnSpPr>
          <p:nvPr/>
        </p:nvCxnSpPr>
        <p:spPr>
          <a:xfrm rot="16200000" flipH="1">
            <a:off x="1196792" y="2737827"/>
            <a:ext cx="432780" cy="130628"/>
          </a:xfrm>
          <a:prstGeom prst="bentConnector2">
            <a:avLst/>
          </a:prstGeom>
          <a:ln w="57150"/>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2E80495F-9986-487A-B737-50DAE62FE47F}"/>
              </a:ext>
            </a:extLst>
          </p:cNvPr>
          <p:cNvCxnSpPr>
            <a:cxnSpLocks/>
            <a:stCxn id="6" idx="2"/>
            <a:endCxn id="14" idx="1"/>
          </p:cNvCxnSpPr>
          <p:nvPr/>
        </p:nvCxnSpPr>
        <p:spPr>
          <a:xfrm rot="16200000" flipH="1">
            <a:off x="763458" y="3171161"/>
            <a:ext cx="1299449" cy="130628"/>
          </a:xfrm>
          <a:prstGeom prst="bentConnector2">
            <a:avLst/>
          </a:prstGeom>
          <a:ln w="57150"/>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A33AC3B-70E0-4E6F-B317-2046BF182197}"/>
              </a:ext>
            </a:extLst>
          </p:cNvPr>
          <p:cNvSpPr/>
          <p:nvPr/>
        </p:nvSpPr>
        <p:spPr>
          <a:xfrm>
            <a:off x="2285697" y="2711839"/>
            <a:ext cx="1179397"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Current</a:t>
            </a:r>
          </a:p>
          <a:p>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Directory</a:t>
            </a:r>
          </a:p>
          <a:p>
            <a:r>
              <a:rPr kumimoji="1" lang="ja-JP" altLang="en-US" sz="1400" b="1" dirty="0">
                <a:solidFill>
                  <a:srgbClr val="FF0000"/>
                </a:solidFill>
                <a:latin typeface="游ゴシック" panose="020B0400000000000000" pitchFamily="50" charset="-128"/>
                <a:ea typeface="游ゴシック" panose="020B0400000000000000" pitchFamily="50" charset="-128"/>
              </a:rPr>
              <a:t>〇</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test.py</a:t>
            </a:r>
          </a:p>
        </p:txBody>
      </p:sp>
      <p:sp>
        <p:nvSpPr>
          <p:cNvPr id="22" name="正方形/長方形 21">
            <a:extLst>
              <a:ext uri="{FF2B5EF4-FFF2-40B4-BE49-F238E27FC236}">
                <a16:creationId xmlns:a16="http://schemas.microsoft.com/office/drawing/2014/main" id="{98DBFB82-F496-46AC-B70A-CBA73FE78E28}"/>
              </a:ext>
            </a:extLst>
          </p:cNvPr>
          <p:cNvSpPr/>
          <p:nvPr/>
        </p:nvSpPr>
        <p:spPr>
          <a:xfrm>
            <a:off x="2285697" y="3626239"/>
            <a:ext cx="1179397"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FF0066"/>
                </a:solidFill>
                <a:latin typeface="游ゴシック" panose="020B0400000000000000" pitchFamily="50" charset="-128"/>
                <a:ea typeface="游ゴシック" panose="020B0400000000000000" pitchFamily="50" charset="-128"/>
              </a:rPr>
              <a:t>×</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test.py</a:t>
            </a:r>
          </a:p>
        </p:txBody>
      </p:sp>
      <p:sp>
        <p:nvSpPr>
          <p:cNvPr id="23" name="正方形/長方形 22">
            <a:extLst>
              <a:ext uri="{FF2B5EF4-FFF2-40B4-BE49-F238E27FC236}">
                <a16:creationId xmlns:a16="http://schemas.microsoft.com/office/drawing/2014/main" id="{50AAE2AF-1C03-4DA5-B48F-3E0951732436}"/>
              </a:ext>
            </a:extLst>
          </p:cNvPr>
          <p:cNvSpPr/>
          <p:nvPr/>
        </p:nvSpPr>
        <p:spPr>
          <a:xfrm>
            <a:off x="1695998" y="1824281"/>
            <a:ext cx="1179397"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FF0066"/>
                </a:solidFill>
                <a:latin typeface="游ゴシック" panose="020B0400000000000000" pitchFamily="50" charset="-128"/>
                <a:ea typeface="游ゴシック" panose="020B0400000000000000" pitchFamily="50" charset="-128"/>
              </a:rPr>
              <a:t>×</a:t>
            </a:r>
          </a:p>
        </p:txBody>
      </p:sp>
      <p:sp>
        <p:nvSpPr>
          <p:cNvPr id="25" name="コンテンツ プレースホルダー 2">
            <a:extLst>
              <a:ext uri="{FF2B5EF4-FFF2-40B4-BE49-F238E27FC236}">
                <a16:creationId xmlns:a16="http://schemas.microsoft.com/office/drawing/2014/main" id="{E9A22889-AD31-49B7-B6EF-656D149292FA}"/>
              </a:ext>
            </a:extLst>
          </p:cNvPr>
          <p:cNvSpPr txBox="1">
            <a:spLocks/>
          </p:cNvSpPr>
          <p:nvPr/>
        </p:nvSpPr>
        <p:spPr>
          <a:xfrm>
            <a:off x="3573706" y="3714603"/>
            <a:ext cx="5449969" cy="628797"/>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絶対パスで指定することで，</a:t>
            </a: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cd</a:t>
            </a: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外のファイル操作も可能</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a:solidFill>
                  <a:srgbClr val="0070C0"/>
                </a:solidFill>
                <a:latin typeface="游ゴシック" panose="020B0400000000000000" pitchFamily="50" charset="-128"/>
                <a:ea typeface="游ゴシック" panose="020B0400000000000000" pitchFamily="50" charset="-128"/>
              </a:rPr>
              <a:t>python /user/documents/program/</a:t>
            </a: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test.py</a:t>
            </a: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pic>
        <p:nvPicPr>
          <p:cNvPr id="26" name="Picture 6" descr="水の魔法使いのイラスト">
            <a:extLst>
              <a:ext uri="{FF2B5EF4-FFF2-40B4-BE49-F238E27FC236}">
                <a16:creationId xmlns:a16="http://schemas.microsoft.com/office/drawing/2014/main" id="{29DDDEA6-4553-4DAE-BD6C-38AC0DFDB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83" y="2408968"/>
            <a:ext cx="781414" cy="873088"/>
          </a:xfrm>
          <a:prstGeom prst="rect">
            <a:avLst/>
          </a:prstGeom>
          <a:noFill/>
          <a:extLst>
            <a:ext uri="{909E8E84-426E-40DD-AFC4-6F175D3DCCD1}">
              <a14:hiddenFill xmlns:a14="http://schemas.microsoft.com/office/drawing/2010/main">
                <a:solidFill>
                  <a:srgbClr val="FFFFFF"/>
                </a:solidFill>
              </a14:hiddenFill>
            </a:ext>
          </a:extLst>
        </p:spPr>
      </p:pic>
      <p:sp>
        <p:nvSpPr>
          <p:cNvPr id="27" name="正方形/長方形 26">
            <a:extLst>
              <a:ext uri="{FF2B5EF4-FFF2-40B4-BE49-F238E27FC236}">
                <a16:creationId xmlns:a16="http://schemas.microsoft.com/office/drawing/2014/main" id="{F93B3541-BB5E-40D6-87A3-F6499CC0077D}"/>
              </a:ext>
            </a:extLst>
          </p:cNvPr>
          <p:cNvSpPr/>
          <p:nvPr/>
        </p:nvSpPr>
        <p:spPr>
          <a:xfrm>
            <a:off x="581192" y="4988632"/>
            <a:ext cx="10399766"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普段意識していないが，</a:t>
            </a:r>
            <a:r>
              <a:rPr kumimoji="1" lang="ja-JP" altLang="en-US" b="1" dirty="0">
                <a:solidFill>
                  <a:schemeClr val="tx2">
                    <a:lumMod val="75000"/>
                  </a:schemeClr>
                </a:solidFill>
                <a:latin typeface="游ゴシック" panose="020B0400000000000000" pitchFamily="50" charset="-128"/>
                <a:ea typeface="游ゴシック" panose="020B0400000000000000" pitchFamily="50" charset="-128"/>
              </a:rPr>
              <a:t>“ショートカットを押してアプリを起動する”</a:t>
            </a:r>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という動作は</a:t>
            </a:r>
            <a:r>
              <a:rPr kumimoji="1" lang="en-US" altLang="ja-JP" dirty="0">
                <a:solidFill>
                  <a:schemeClr val="tx2">
                    <a:lumMod val="75000"/>
                  </a:schemeClr>
                </a:solidFill>
                <a:latin typeface="游ゴシック" panose="020B0400000000000000" pitchFamily="50" charset="-128"/>
                <a:ea typeface="游ゴシック" panose="020B0400000000000000" pitchFamily="50" charset="-128"/>
              </a:rPr>
              <a:t>CLI</a:t>
            </a:r>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でも可能．</a:t>
            </a:r>
            <a:endParaRPr kumimoji="1" lang="en-US" altLang="ja-JP" dirty="0">
              <a:solidFill>
                <a:schemeClr val="tx2">
                  <a:lumMod val="75000"/>
                </a:schemeClr>
              </a:solidFill>
              <a:latin typeface="游ゴシック" panose="020B0400000000000000" pitchFamily="50" charset="-128"/>
              <a:ea typeface="游ゴシック" panose="020B0400000000000000" pitchFamily="50" charset="-128"/>
            </a:endParaRPr>
          </a:p>
          <a:p>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→アプリケーションインストール時に</a:t>
            </a:r>
            <a:r>
              <a:rPr kumimoji="1" lang="en-US" altLang="ja-JP" dirty="0">
                <a:solidFill>
                  <a:schemeClr val="tx2">
                    <a:lumMod val="75000"/>
                  </a:schemeClr>
                </a:solidFill>
                <a:latin typeface="游ゴシック" panose="020B0400000000000000" pitchFamily="50" charset="-128"/>
                <a:ea typeface="游ゴシック" panose="020B0400000000000000" pitchFamily="50" charset="-128"/>
              </a:rPr>
              <a:t>exe</a:t>
            </a:r>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の</a:t>
            </a:r>
            <a:r>
              <a:rPr kumimoji="1" lang="en-US" altLang="ja-JP" dirty="0">
                <a:solidFill>
                  <a:schemeClr val="tx2">
                    <a:lumMod val="75000"/>
                  </a:schemeClr>
                </a:solidFill>
                <a:latin typeface="游ゴシック" panose="020B0400000000000000" pitchFamily="50" charset="-128"/>
                <a:ea typeface="游ゴシック" panose="020B0400000000000000" pitchFamily="50" charset="-128"/>
              </a:rPr>
              <a:t>path</a:t>
            </a:r>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と拡張子が環境変数に足されている</a:t>
            </a:r>
            <a:endParaRPr kumimoji="1" lang="en-US" altLang="ja-JP" dirty="0">
              <a:solidFill>
                <a:schemeClr val="tx2">
                  <a:lumMod val="75000"/>
                </a:schemeClr>
              </a:solidFill>
              <a:latin typeface="游ゴシック" panose="020B0400000000000000" pitchFamily="50" charset="-128"/>
              <a:ea typeface="游ゴシック" panose="020B0400000000000000" pitchFamily="50" charset="-128"/>
            </a:endParaRPr>
          </a:p>
        </p:txBody>
      </p:sp>
      <p:pic>
        <p:nvPicPr>
          <p:cNvPr id="3" name="図 2">
            <a:extLst>
              <a:ext uri="{FF2B5EF4-FFF2-40B4-BE49-F238E27FC236}">
                <a16:creationId xmlns:a16="http://schemas.microsoft.com/office/drawing/2014/main" id="{F7DDB88F-05ED-48E1-89BD-016E47517F8C}"/>
              </a:ext>
            </a:extLst>
          </p:cNvPr>
          <p:cNvPicPr>
            <a:picLocks noChangeAspect="1"/>
          </p:cNvPicPr>
          <p:nvPr/>
        </p:nvPicPr>
        <p:blipFill>
          <a:blip r:embed="rId5"/>
          <a:stretch>
            <a:fillRect/>
          </a:stretch>
        </p:blipFill>
        <p:spPr>
          <a:xfrm>
            <a:off x="664557" y="5706662"/>
            <a:ext cx="5116518" cy="640971"/>
          </a:xfrm>
          <a:prstGeom prst="rect">
            <a:avLst/>
          </a:prstGeom>
        </p:spPr>
      </p:pic>
    </p:spTree>
    <p:extLst>
      <p:ext uri="{BB962C8B-B14F-4D97-AF65-F5344CB8AC3E}">
        <p14:creationId xmlns:p14="http://schemas.microsoft.com/office/powerpoint/2010/main" val="3908791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263619"/>
            <a:ext cx="11029616" cy="1188720"/>
          </a:xfrm>
        </p:spPr>
        <p:txBody>
          <a:bodyPr/>
          <a:lstStyle/>
          <a:p>
            <a:r>
              <a:rPr kumimoji="1" lang="en-US" altLang="ja-JP" dirty="0">
                <a:latin typeface="游ゴシック" panose="020B0400000000000000" pitchFamily="50" charset="-128"/>
                <a:ea typeface="游ゴシック" panose="020B0400000000000000" pitchFamily="50" charset="-128"/>
              </a:rPr>
              <a:t>PATH</a:t>
            </a:r>
            <a:r>
              <a:rPr kumimoji="1" lang="ja-JP" altLang="en-US" dirty="0">
                <a:latin typeface="游ゴシック" panose="020B0400000000000000" pitchFamily="50" charset="-128"/>
                <a:ea typeface="游ゴシック" panose="020B0400000000000000" pitchFamily="50" charset="-128"/>
              </a:rPr>
              <a:t>（環境変数）の管理</a:t>
            </a:r>
          </a:p>
        </p:txBody>
      </p:sp>
      <p:sp>
        <p:nvSpPr>
          <p:cNvPr id="24" name="正方形/長方形 23">
            <a:extLst>
              <a:ext uri="{FF2B5EF4-FFF2-40B4-BE49-F238E27FC236}">
                <a16:creationId xmlns:a16="http://schemas.microsoft.com/office/drawing/2014/main" id="{8613FAB4-84AC-4847-A757-A6303C6DC57E}"/>
              </a:ext>
            </a:extLst>
          </p:cNvPr>
          <p:cNvSpPr/>
          <p:nvPr/>
        </p:nvSpPr>
        <p:spPr>
          <a:xfrm>
            <a:off x="3573712" y="1893896"/>
            <a:ext cx="5449967"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游ゴシック" panose="020B0400000000000000" pitchFamily="50" charset="-128"/>
                <a:ea typeface="游ゴシック" panose="020B0400000000000000" pitchFamily="50" charset="-128"/>
              </a:rPr>
              <a:t>カレントディレクトリ</a:t>
            </a:r>
            <a:endParaRPr kumimoji="1" lang="en-US" altLang="ja-JP" b="1" dirty="0">
              <a:solidFill>
                <a:schemeClr val="bg1"/>
              </a:solidFill>
              <a:latin typeface="游ゴシック" panose="020B0400000000000000" pitchFamily="50" charset="-128"/>
              <a:ea typeface="游ゴシック" panose="020B0400000000000000" pitchFamily="50" charset="-128"/>
            </a:endParaRPr>
          </a:p>
        </p:txBody>
      </p:sp>
      <p:pic>
        <p:nvPicPr>
          <p:cNvPr id="6" name="グラフィックス 5" descr="フォルダー">
            <a:extLst>
              <a:ext uri="{FF2B5EF4-FFF2-40B4-BE49-F238E27FC236}">
                <a16:creationId xmlns:a16="http://schemas.microsoft.com/office/drawing/2014/main" id="{CB495071-26DF-43E2-B0C4-A49DCA3C7F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668" y="1672351"/>
            <a:ext cx="914400" cy="914400"/>
          </a:xfrm>
          <a:prstGeom prst="rect">
            <a:avLst/>
          </a:prstGeom>
        </p:spPr>
      </p:pic>
      <p:sp>
        <p:nvSpPr>
          <p:cNvPr id="13" name="正方形/長方形 12">
            <a:extLst>
              <a:ext uri="{FF2B5EF4-FFF2-40B4-BE49-F238E27FC236}">
                <a16:creationId xmlns:a16="http://schemas.microsoft.com/office/drawing/2014/main" id="{7E3AAE28-7FD6-4B4E-8BFB-55B38F9C507D}"/>
              </a:ext>
            </a:extLst>
          </p:cNvPr>
          <p:cNvSpPr/>
          <p:nvPr/>
        </p:nvSpPr>
        <p:spPr>
          <a:xfrm>
            <a:off x="3573708" y="4935881"/>
            <a:ext cx="5449968"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游ゴシック" panose="020B0400000000000000" pitchFamily="50" charset="-128"/>
                <a:ea typeface="游ゴシック" panose="020B0400000000000000" pitchFamily="50" charset="-128"/>
              </a:rPr>
              <a:t>PATH</a:t>
            </a:r>
            <a:r>
              <a:rPr kumimoji="1" lang="ja-JP" altLang="en-US" b="1" dirty="0">
                <a:solidFill>
                  <a:schemeClr val="bg1"/>
                </a:solidFill>
                <a:latin typeface="游ゴシック" panose="020B0400000000000000" pitchFamily="50" charset="-128"/>
                <a:ea typeface="游ゴシック" panose="020B0400000000000000" pitchFamily="50" charset="-128"/>
              </a:rPr>
              <a:t>にあるものはいつでも参照できる</a:t>
            </a:r>
          </a:p>
        </p:txBody>
      </p:sp>
      <p:sp>
        <p:nvSpPr>
          <p:cNvPr id="18" name="正方形/長方形 17">
            <a:extLst>
              <a:ext uri="{FF2B5EF4-FFF2-40B4-BE49-F238E27FC236}">
                <a16:creationId xmlns:a16="http://schemas.microsoft.com/office/drawing/2014/main" id="{F84A0A06-E62B-4E7D-A1E8-9A62130BF830}"/>
              </a:ext>
            </a:extLst>
          </p:cNvPr>
          <p:cNvSpPr/>
          <p:nvPr/>
        </p:nvSpPr>
        <p:spPr>
          <a:xfrm>
            <a:off x="3573713" y="2461102"/>
            <a:ext cx="5449968"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現在操作可能なディレクトリ</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21" name="コンテンツ プレースホルダー 2">
            <a:extLst>
              <a:ext uri="{FF2B5EF4-FFF2-40B4-BE49-F238E27FC236}">
                <a16:creationId xmlns:a16="http://schemas.microsoft.com/office/drawing/2014/main" id="{FF7D6A49-E6CE-4177-8A67-5B9B8268AB4F}"/>
              </a:ext>
            </a:extLst>
          </p:cNvPr>
          <p:cNvSpPr txBox="1">
            <a:spLocks/>
          </p:cNvSpPr>
          <p:nvPr/>
        </p:nvSpPr>
        <p:spPr>
          <a:xfrm>
            <a:off x="3573706" y="2964240"/>
            <a:ext cx="5449969" cy="628797"/>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Python</a:t>
            </a: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ファイルの実行が可能</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a:solidFill>
                  <a:srgbClr val="0070C0"/>
                </a:solidFill>
                <a:latin typeface="游ゴシック" panose="020B0400000000000000" pitchFamily="50" charset="-128"/>
                <a:ea typeface="游ゴシック" panose="020B0400000000000000" pitchFamily="50" charset="-128"/>
              </a:rPr>
              <a:t>python </a:t>
            </a: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test.py</a:t>
            </a: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pic>
        <p:nvPicPr>
          <p:cNvPr id="12" name="グラフィックス 11" descr="フォルダー">
            <a:extLst>
              <a:ext uri="{FF2B5EF4-FFF2-40B4-BE49-F238E27FC236}">
                <a16:creationId xmlns:a16="http://schemas.microsoft.com/office/drawing/2014/main" id="{DF615523-9851-4F25-AAB3-435F7B2494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8496" y="2562331"/>
            <a:ext cx="914400" cy="914400"/>
          </a:xfrm>
          <a:prstGeom prst="rect">
            <a:avLst/>
          </a:prstGeom>
        </p:spPr>
      </p:pic>
      <p:pic>
        <p:nvPicPr>
          <p:cNvPr id="14" name="グラフィックス 13" descr="フォルダー">
            <a:extLst>
              <a:ext uri="{FF2B5EF4-FFF2-40B4-BE49-F238E27FC236}">
                <a16:creationId xmlns:a16="http://schemas.microsoft.com/office/drawing/2014/main" id="{ECA4594A-AA20-4109-8E5C-A52FFDD308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8496" y="3429000"/>
            <a:ext cx="914400" cy="914400"/>
          </a:xfrm>
          <a:prstGeom prst="rect">
            <a:avLst/>
          </a:prstGeom>
        </p:spPr>
      </p:pic>
      <p:cxnSp>
        <p:nvCxnSpPr>
          <p:cNvPr id="4" name="コネクタ: カギ線 3">
            <a:extLst>
              <a:ext uri="{FF2B5EF4-FFF2-40B4-BE49-F238E27FC236}">
                <a16:creationId xmlns:a16="http://schemas.microsoft.com/office/drawing/2014/main" id="{EF4CC5B9-77B3-4668-A6F1-A086993787D4}"/>
              </a:ext>
            </a:extLst>
          </p:cNvPr>
          <p:cNvCxnSpPr>
            <a:cxnSpLocks/>
            <a:stCxn id="6" idx="2"/>
            <a:endCxn id="12" idx="1"/>
          </p:cNvCxnSpPr>
          <p:nvPr/>
        </p:nvCxnSpPr>
        <p:spPr>
          <a:xfrm rot="16200000" flipH="1">
            <a:off x="1196792" y="2737827"/>
            <a:ext cx="432780" cy="130628"/>
          </a:xfrm>
          <a:prstGeom prst="bentConnector2">
            <a:avLst/>
          </a:prstGeom>
          <a:ln w="57150"/>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2E80495F-9986-487A-B737-50DAE62FE47F}"/>
              </a:ext>
            </a:extLst>
          </p:cNvPr>
          <p:cNvCxnSpPr>
            <a:cxnSpLocks/>
            <a:stCxn id="6" idx="2"/>
            <a:endCxn id="14" idx="1"/>
          </p:cNvCxnSpPr>
          <p:nvPr/>
        </p:nvCxnSpPr>
        <p:spPr>
          <a:xfrm rot="16200000" flipH="1">
            <a:off x="763458" y="3171161"/>
            <a:ext cx="1299449" cy="130628"/>
          </a:xfrm>
          <a:prstGeom prst="bentConnector2">
            <a:avLst/>
          </a:prstGeom>
          <a:ln w="57150"/>
        </p:spPr>
        <p:style>
          <a:lnRef idx="1">
            <a:schemeClr val="accent1"/>
          </a:lnRef>
          <a:fillRef idx="0">
            <a:schemeClr val="accent1"/>
          </a:fillRef>
          <a:effectRef idx="0">
            <a:schemeClr val="accent1"/>
          </a:effectRef>
          <a:fontRef idx="minor">
            <a:schemeClr val="tx1"/>
          </a:fontRef>
        </p:style>
      </p:cxnSp>
      <p:pic>
        <p:nvPicPr>
          <p:cNvPr id="15" name="グラフィックス 14" descr="フォルダー">
            <a:extLst>
              <a:ext uri="{FF2B5EF4-FFF2-40B4-BE49-F238E27FC236}">
                <a16:creationId xmlns:a16="http://schemas.microsoft.com/office/drawing/2014/main" id="{AE36A26B-1BFB-4A51-8A3A-A519AB1E71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668" y="4728449"/>
            <a:ext cx="914400" cy="914400"/>
          </a:xfrm>
          <a:prstGeom prst="rect">
            <a:avLst/>
          </a:prstGeom>
        </p:spPr>
      </p:pic>
      <p:sp>
        <p:nvSpPr>
          <p:cNvPr id="16" name="コンテンツ プレースホルダー 2">
            <a:extLst>
              <a:ext uri="{FF2B5EF4-FFF2-40B4-BE49-F238E27FC236}">
                <a16:creationId xmlns:a16="http://schemas.microsoft.com/office/drawing/2014/main" id="{88222174-C8F3-453B-9AA1-0E6BCF13A2A8}"/>
              </a:ext>
            </a:extLst>
          </p:cNvPr>
          <p:cNvSpPr txBox="1">
            <a:spLocks/>
          </p:cNvSpPr>
          <p:nvPr/>
        </p:nvSpPr>
        <p:spPr>
          <a:xfrm>
            <a:off x="3573707" y="5642849"/>
            <a:ext cx="5449969" cy="914400"/>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例えば</a:t>
            </a: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Python</a:t>
            </a: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コマンド</a:t>
            </a: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cd</a:t>
            </a: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コマンドなど</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a:solidFill>
                  <a:srgbClr val="0070C0"/>
                </a:solidFill>
                <a:latin typeface="游ゴシック" panose="020B0400000000000000" pitchFamily="50" charset="-128"/>
                <a:ea typeface="游ゴシック" panose="020B0400000000000000" pitchFamily="50" charset="-128"/>
              </a:rPr>
              <a:t>python3</a:t>
            </a: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a:t>
            </a:r>
            <a:r>
              <a:rPr lang="en-US" altLang="ja-JP" sz="1400" b="1" dirty="0">
                <a:solidFill>
                  <a:srgbClr val="0070C0"/>
                </a:solidFill>
                <a:latin typeface="游ゴシック" panose="020B0400000000000000" pitchFamily="50" charset="-128"/>
                <a:ea typeface="游ゴシック" panose="020B0400000000000000" pitchFamily="50" charset="-128"/>
              </a:rPr>
              <a:t> cd</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17" name="正方形/長方形 16">
            <a:extLst>
              <a:ext uri="{FF2B5EF4-FFF2-40B4-BE49-F238E27FC236}">
                <a16:creationId xmlns:a16="http://schemas.microsoft.com/office/drawing/2014/main" id="{5EC747AB-7F87-408E-9F64-8E5E0E1A06A8}"/>
              </a:ext>
            </a:extLst>
          </p:cNvPr>
          <p:cNvSpPr/>
          <p:nvPr/>
        </p:nvSpPr>
        <p:spPr>
          <a:xfrm>
            <a:off x="1805068" y="4904799"/>
            <a:ext cx="1515648"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PATH</a:t>
            </a:r>
          </a:p>
          <a:p>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モジュール</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pandas.py</a:t>
            </a:r>
          </a:p>
        </p:txBody>
      </p:sp>
      <p:sp>
        <p:nvSpPr>
          <p:cNvPr id="19" name="正方形/長方形 18">
            <a:extLst>
              <a:ext uri="{FF2B5EF4-FFF2-40B4-BE49-F238E27FC236}">
                <a16:creationId xmlns:a16="http://schemas.microsoft.com/office/drawing/2014/main" id="{0A33AC3B-70E0-4E6F-B317-2046BF182197}"/>
              </a:ext>
            </a:extLst>
          </p:cNvPr>
          <p:cNvSpPr/>
          <p:nvPr/>
        </p:nvSpPr>
        <p:spPr>
          <a:xfrm>
            <a:off x="2285697" y="2711839"/>
            <a:ext cx="1179397"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Current</a:t>
            </a:r>
          </a:p>
          <a:p>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Directory</a:t>
            </a:r>
          </a:p>
          <a:p>
            <a:r>
              <a:rPr kumimoji="1" lang="ja-JP" altLang="en-US" sz="1400" b="1" dirty="0">
                <a:solidFill>
                  <a:srgbClr val="FF0000"/>
                </a:solidFill>
                <a:latin typeface="游ゴシック" panose="020B0400000000000000" pitchFamily="50" charset="-128"/>
                <a:ea typeface="游ゴシック" panose="020B0400000000000000" pitchFamily="50" charset="-128"/>
              </a:rPr>
              <a:t>〇</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test.py</a:t>
            </a:r>
          </a:p>
        </p:txBody>
      </p:sp>
      <p:sp>
        <p:nvSpPr>
          <p:cNvPr id="22" name="正方形/長方形 21">
            <a:extLst>
              <a:ext uri="{FF2B5EF4-FFF2-40B4-BE49-F238E27FC236}">
                <a16:creationId xmlns:a16="http://schemas.microsoft.com/office/drawing/2014/main" id="{98DBFB82-F496-46AC-B70A-CBA73FE78E28}"/>
              </a:ext>
            </a:extLst>
          </p:cNvPr>
          <p:cNvSpPr/>
          <p:nvPr/>
        </p:nvSpPr>
        <p:spPr>
          <a:xfrm>
            <a:off x="2285697" y="3626239"/>
            <a:ext cx="1179397"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FF0066"/>
                </a:solidFill>
                <a:latin typeface="游ゴシック" panose="020B0400000000000000" pitchFamily="50" charset="-128"/>
                <a:ea typeface="游ゴシック" panose="020B0400000000000000" pitchFamily="50" charset="-128"/>
              </a:rPr>
              <a:t>×</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test.py</a:t>
            </a:r>
          </a:p>
        </p:txBody>
      </p:sp>
      <p:sp>
        <p:nvSpPr>
          <p:cNvPr id="23" name="正方形/長方形 22">
            <a:extLst>
              <a:ext uri="{FF2B5EF4-FFF2-40B4-BE49-F238E27FC236}">
                <a16:creationId xmlns:a16="http://schemas.microsoft.com/office/drawing/2014/main" id="{50AAE2AF-1C03-4DA5-B48F-3E0951732436}"/>
              </a:ext>
            </a:extLst>
          </p:cNvPr>
          <p:cNvSpPr/>
          <p:nvPr/>
        </p:nvSpPr>
        <p:spPr>
          <a:xfrm>
            <a:off x="1695998" y="1824281"/>
            <a:ext cx="1179397"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rgbClr val="FF0066"/>
                </a:solidFill>
                <a:latin typeface="游ゴシック" panose="020B0400000000000000" pitchFamily="50" charset="-128"/>
                <a:ea typeface="游ゴシック" panose="020B0400000000000000" pitchFamily="50" charset="-128"/>
              </a:rPr>
              <a:t>×</a:t>
            </a:r>
          </a:p>
        </p:txBody>
      </p:sp>
      <p:sp>
        <p:nvSpPr>
          <p:cNvPr id="25" name="コンテンツ プレースホルダー 2">
            <a:extLst>
              <a:ext uri="{FF2B5EF4-FFF2-40B4-BE49-F238E27FC236}">
                <a16:creationId xmlns:a16="http://schemas.microsoft.com/office/drawing/2014/main" id="{E9A22889-AD31-49B7-B6EF-656D149292FA}"/>
              </a:ext>
            </a:extLst>
          </p:cNvPr>
          <p:cNvSpPr txBox="1">
            <a:spLocks/>
          </p:cNvSpPr>
          <p:nvPr/>
        </p:nvSpPr>
        <p:spPr>
          <a:xfrm>
            <a:off x="3573706" y="3714603"/>
            <a:ext cx="5449969" cy="628797"/>
          </a:xfrm>
          <a:prstGeom prst="rect">
            <a:avLst/>
          </a:prstGeom>
          <a:solidFill>
            <a:schemeClr val="bg1">
              <a:lumMod val="95000"/>
            </a:schemeClr>
          </a:solidFill>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ts val="1200"/>
              </a:lnSpc>
              <a:buFont typeface="Wingdings 2" panose="05020102010507070707" pitchFamily="18" charset="2"/>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絶対パスで指定することで，</a:t>
            </a: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cd</a:t>
            </a: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外のファイル操作も可能</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lnSpc>
                <a:spcPts val="1200"/>
              </a:lnSpc>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a:solidFill>
                  <a:srgbClr val="0070C0"/>
                </a:solidFill>
                <a:latin typeface="游ゴシック" panose="020B0400000000000000" pitchFamily="50" charset="-128"/>
                <a:ea typeface="游ゴシック" panose="020B0400000000000000" pitchFamily="50" charset="-128"/>
              </a:rPr>
              <a:t>python /user/documents/program/</a:t>
            </a: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test.py</a:t>
            </a:r>
          </a:p>
          <a:p>
            <a:pPr marL="0" indent="0">
              <a:lnSpc>
                <a:spcPts val="1200"/>
              </a:lnSpc>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pic>
        <p:nvPicPr>
          <p:cNvPr id="26" name="Picture 6" descr="水の魔法使いのイラスト">
            <a:extLst>
              <a:ext uri="{FF2B5EF4-FFF2-40B4-BE49-F238E27FC236}">
                <a16:creationId xmlns:a16="http://schemas.microsoft.com/office/drawing/2014/main" id="{29DDDEA6-4553-4DAE-BD6C-38AC0DFDB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83" y="2408968"/>
            <a:ext cx="781414" cy="87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688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263619"/>
            <a:ext cx="11029616" cy="1188720"/>
          </a:xfrm>
        </p:spPr>
        <p:txBody>
          <a:bodyPr/>
          <a:lstStyle/>
          <a:p>
            <a:r>
              <a:rPr kumimoji="1" lang="en-US" altLang="ja-JP" dirty="0">
                <a:latin typeface="游ゴシック" panose="020B0400000000000000" pitchFamily="50" charset="-128"/>
                <a:ea typeface="游ゴシック" panose="020B0400000000000000" pitchFamily="50" charset="-128"/>
              </a:rPr>
              <a:t>Python</a:t>
            </a:r>
            <a:r>
              <a:rPr lang="ja-JP" altLang="en-US" dirty="0">
                <a:latin typeface="游ゴシック" panose="020B0400000000000000" pitchFamily="50" charset="-128"/>
                <a:ea typeface="游ゴシック" panose="020B0400000000000000" pitchFamily="50" charset="-128"/>
              </a:rPr>
              <a:t>の記述</a:t>
            </a:r>
            <a:endParaRPr kumimoji="1" lang="ja-JP" altLang="en-US" dirty="0">
              <a:latin typeface="游ゴシック" panose="020B0400000000000000" pitchFamily="50" charset="-128"/>
              <a:ea typeface="游ゴシック" panose="020B0400000000000000" pitchFamily="50" charset="-128"/>
            </a:endParaRP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a:xfrm>
            <a:off x="8766007" y="6411818"/>
            <a:ext cx="2844799" cy="365125"/>
          </a:xfrm>
        </p:spPr>
        <p:txBody>
          <a:bodyPr/>
          <a:lstStyle/>
          <a:p>
            <a:pPr rtl="0"/>
            <a:fld id="{3FE9C3F6-23B1-4AC7-8654-56B71A245609}" type="datetime1">
              <a:rPr lang="ja-JP" altLang="en-US" smtClean="0"/>
              <a:t>2021/3/15</a:t>
            </a:fld>
            <a:endParaRPr lang="en-US" dirty="0"/>
          </a:p>
        </p:txBody>
      </p:sp>
      <p:sp>
        <p:nvSpPr>
          <p:cNvPr id="17" name="正方形/長方形 16">
            <a:extLst>
              <a:ext uri="{FF2B5EF4-FFF2-40B4-BE49-F238E27FC236}">
                <a16:creationId xmlns:a16="http://schemas.microsoft.com/office/drawing/2014/main" id="{BCE30AE4-6629-40EE-81BA-15B827837008}"/>
              </a:ext>
            </a:extLst>
          </p:cNvPr>
          <p:cNvSpPr/>
          <p:nvPr/>
        </p:nvSpPr>
        <p:spPr>
          <a:xfrm>
            <a:off x="581192" y="1745401"/>
            <a:ext cx="5175796" cy="491284"/>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游ゴシック" panose="020B0400000000000000" pitchFamily="50" charset="-128"/>
                <a:ea typeface="游ゴシック" panose="020B0400000000000000" pitchFamily="50" charset="-128"/>
              </a:rPr>
              <a:t>コンソール</a:t>
            </a:r>
          </a:p>
        </p:txBody>
      </p:sp>
      <p:sp>
        <p:nvSpPr>
          <p:cNvPr id="18" name="コンテンツ プレースホルダー 2">
            <a:extLst>
              <a:ext uri="{FF2B5EF4-FFF2-40B4-BE49-F238E27FC236}">
                <a16:creationId xmlns:a16="http://schemas.microsoft.com/office/drawing/2014/main" id="{2846B871-0B0B-440F-AC4E-C086631CC7E0}"/>
              </a:ext>
            </a:extLst>
          </p:cNvPr>
          <p:cNvSpPr txBox="1">
            <a:spLocks/>
          </p:cNvSpPr>
          <p:nvPr/>
        </p:nvSpPr>
        <p:spPr>
          <a:xfrm>
            <a:off x="581194" y="2359712"/>
            <a:ext cx="4998511" cy="2355893"/>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ct val="100000"/>
              </a:lnSpc>
              <a:buFont typeface="Wingdings 2" panose="05020102010507070707" pitchFamily="18" charset="2"/>
              <a:buNone/>
            </a:pPr>
            <a:r>
              <a:rPr lang="ja-JP" altLang="en-US" sz="1800" b="1" dirty="0">
                <a:latin typeface="游ゴシック" panose="020B0400000000000000" pitchFamily="50" charset="-128"/>
                <a:ea typeface="游ゴシック" panose="020B0400000000000000" pitchFamily="50" charset="-128"/>
              </a:rPr>
              <a:t>一時的な使用が可能．</a:t>
            </a:r>
            <a:endParaRPr lang="en-US" altLang="ja-JP" sz="1800" b="1" dirty="0">
              <a:latin typeface="游ゴシック" panose="020B0400000000000000" pitchFamily="50" charset="-128"/>
              <a:ea typeface="游ゴシック" panose="020B0400000000000000" pitchFamily="50" charset="-128"/>
            </a:endParaRPr>
          </a:p>
          <a:p>
            <a:pPr marL="0" indent="0">
              <a:lnSpc>
                <a:spcPct val="100000"/>
              </a:lnSpc>
              <a:buFont typeface="Wingdings 2" panose="05020102010507070707" pitchFamily="18" charset="2"/>
              <a:buNone/>
            </a:pPr>
            <a:r>
              <a:rPr lang="ja-JP" altLang="en-US" sz="1800" b="1" dirty="0">
                <a:latin typeface="游ゴシック" panose="020B0400000000000000" pitchFamily="50" charset="-128"/>
                <a:ea typeface="游ゴシック" panose="020B0400000000000000" pitchFamily="50" charset="-128"/>
              </a:rPr>
              <a:t>ライブラリのテストや，電卓替わりなど．</a:t>
            </a:r>
            <a:endParaRPr lang="en-US" altLang="ja-JP" sz="1800" b="1" dirty="0">
              <a:latin typeface="游ゴシック" panose="020B0400000000000000" pitchFamily="50" charset="-128"/>
              <a:ea typeface="游ゴシック" panose="020B0400000000000000" pitchFamily="50" charset="-128"/>
            </a:endParaRPr>
          </a:p>
        </p:txBody>
      </p:sp>
      <p:pic>
        <p:nvPicPr>
          <p:cNvPr id="5" name="図 4">
            <a:extLst>
              <a:ext uri="{FF2B5EF4-FFF2-40B4-BE49-F238E27FC236}">
                <a16:creationId xmlns:a16="http://schemas.microsoft.com/office/drawing/2014/main" id="{8DE3BC9E-A335-41F9-8A56-22322C7FDE20}"/>
              </a:ext>
            </a:extLst>
          </p:cNvPr>
          <p:cNvPicPr>
            <a:picLocks noChangeAspect="1"/>
          </p:cNvPicPr>
          <p:nvPr/>
        </p:nvPicPr>
        <p:blipFill rotWithShape="1">
          <a:blip r:embed="rId2"/>
          <a:srcRect r="28717"/>
          <a:stretch/>
        </p:blipFill>
        <p:spPr>
          <a:xfrm>
            <a:off x="581191" y="3733318"/>
            <a:ext cx="4998512" cy="1632755"/>
          </a:xfrm>
          <a:prstGeom prst="rect">
            <a:avLst/>
          </a:prstGeom>
          <a:solidFill>
            <a:srgbClr val="FFFFFF">
              <a:shade val="85000"/>
            </a:srgbClr>
          </a:solidFill>
          <a:ln w="3175" cap="sq">
            <a:solidFill>
              <a:schemeClr val="tx2"/>
            </a:solidFill>
            <a:miter lim="800000"/>
          </a:ln>
          <a:effectLst>
            <a:outerShdw blurRad="55000" dist="18000" dir="5400000" algn="tl" rotWithShape="0">
              <a:srgbClr val="000000">
                <a:alpha val="40000"/>
              </a:srgbClr>
            </a:outerShdw>
          </a:effectLst>
        </p:spPr>
      </p:pic>
      <p:pic>
        <p:nvPicPr>
          <p:cNvPr id="7" name="図 6">
            <a:extLst>
              <a:ext uri="{FF2B5EF4-FFF2-40B4-BE49-F238E27FC236}">
                <a16:creationId xmlns:a16="http://schemas.microsoft.com/office/drawing/2014/main" id="{D5466F97-EE40-47E9-BA21-619713B05DE2}"/>
              </a:ext>
            </a:extLst>
          </p:cNvPr>
          <p:cNvPicPr>
            <a:picLocks noChangeAspect="1"/>
          </p:cNvPicPr>
          <p:nvPr/>
        </p:nvPicPr>
        <p:blipFill rotWithShape="1">
          <a:blip r:embed="rId3"/>
          <a:srcRect b="11519"/>
          <a:stretch/>
        </p:blipFill>
        <p:spPr>
          <a:xfrm>
            <a:off x="6435009" y="3733318"/>
            <a:ext cx="5004423" cy="2210627"/>
          </a:xfrm>
          <a:prstGeom prst="rect">
            <a:avLst/>
          </a:prstGeom>
          <a:solidFill>
            <a:srgbClr val="FFFFFF">
              <a:shade val="85000"/>
            </a:srgbClr>
          </a:solidFill>
          <a:ln w="3175" cap="sq">
            <a:solidFill>
              <a:schemeClr val="tx2"/>
            </a:solidFill>
            <a:miter lim="800000"/>
          </a:ln>
          <a:effectLst>
            <a:outerShdw blurRad="55000" dist="18000" dir="5400000" algn="tl" rotWithShape="0">
              <a:srgbClr val="000000">
                <a:alpha val="40000"/>
              </a:srgbClr>
            </a:outerShdw>
          </a:effectLst>
        </p:spPr>
      </p:pic>
      <p:sp>
        <p:nvSpPr>
          <p:cNvPr id="22" name="正方形/長方形 21">
            <a:extLst>
              <a:ext uri="{FF2B5EF4-FFF2-40B4-BE49-F238E27FC236}">
                <a16:creationId xmlns:a16="http://schemas.microsoft.com/office/drawing/2014/main" id="{FBFE69E1-B4E4-470B-977E-104174AA0AA6}"/>
              </a:ext>
            </a:extLst>
          </p:cNvPr>
          <p:cNvSpPr/>
          <p:nvPr/>
        </p:nvSpPr>
        <p:spPr>
          <a:xfrm>
            <a:off x="6435010" y="1745401"/>
            <a:ext cx="5175796" cy="491284"/>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游ゴシック" panose="020B0400000000000000" pitchFamily="50" charset="-128"/>
                <a:ea typeface="游ゴシック" panose="020B0400000000000000" pitchFamily="50" charset="-128"/>
              </a:rPr>
              <a:t>エディタ</a:t>
            </a:r>
          </a:p>
        </p:txBody>
      </p:sp>
      <p:sp>
        <p:nvSpPr>
          <p:cNvPr id="23" name="コンテンツ プレースホルダー 2">
            <a:extLst>
              <a:ext uri="{FF2B5EF4-FFF2-40B4-BE49-F238E27FC236}">
                <a16:creationId xmlns:a16="http://schemas.microsoft.com/office/drawing/2014/main" id="{2F6CE1D2-1A81-4E12-946E-9F512A368B9B}"/>
              </a:ext>
            </a:extLst>
          </p:cNvPr>
          <p:cNvSpPr txBox="1">
            <a:spLocks/>
          </p:cNvSpPr>
          <p:nvPr/>
        </p:nvSpPr>
        <p:spPr>
          <a:xfrm>
            <a:off x="6435009" y="2359712"/>
            <a:ext cx="5175796" cy="2355893"/>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nSpc>
                <a:spcPct val="100000"/>
              </a:lnSpc>
              <a:buFont typeface="Wingdings 2" panose="05020102010507070707" pitchFamily="18" charset="2"/>
              <a:buNone/>
            </a:pPr>
            <a:r>
              <a:rPr lang="ja-JP" altLang="en-US" sz="1800" b="1" dirty="0">
                <a:latin typeface="游ゴシック" panose="020B0400000000000000" pitchFamily="50" charset="-128"/>
                <a:ea typeface="游ゴシック" panose="020B0400000000000000" pitchFamily="50" charset="-128"/>
              </a:rPr>
              <a:t>拡張子</a:t>
            </a:r>
            <a:r>
              <a:rPr lang="en-US" altLang="ja-JP" sz="1800" b="1" dirty="0">
                <a:latin typeface="游ゴシック" panose="020B0400000000000000" pitchFamily="50" charset="-128"/>
                <a:ea typeface="游ゴシック" panose="020B0400000000000000" pitchFamily="50" charset="-128"/>
              </a:rPr>
              <a:t>.py</a:t>
            </a:r>
            <a:r>
              <a:rPr lang="ja-JP" altLang="en-US" sz="1800" b="1" dirty="0">
                <a:latin typeface="游ゴシック" panose="020B0400000000000000" pitchFamily="50" charset="-128"/>
                <a:ea typeface="游ゴシック" panose="020B0400000000000000" pitchFamily="50" charset="-128"/>
              </a:rPr>
              <a:t>のテキストデータとして保存．</a:t>
            </a:r>
            <a:endParaRPr lang="en-US" altLang="ja-JP" sz="1800" b="1" dirty="0">
              <a:latin typeface="游ゴシック" panose="020B0400000000000000" pitchFamily="50" charset="-128"/>
              <a:ea typeface="游ゴシック" panose="020B0400000000000000" pitchFamily="50" charset="-128"/>
            </a:endParaRPr>
          </a:p>
          <a:p>
            <a:pPr marL="0" indent="0">
              <a:lnSpc>
                <a:spcPct val="100000"/>
              </a:lnSpc>
              <a:buFont typeface="Wingdings 2" panose="05020102010507070707" pitchFamily="18" charset="2"/>
              <a:buNone/>
            </a:pPr>
            <a:r>
              <a:rPr lang="ja-JP" altLang="en-US" sz="1800" b="1" dirty="0">
                <a:latin typeface="游ゴシック" panose="020B0400000000000000" pitchFamily="50" charset="-128"/>
                <a:ea typeface="游ゴシック" panose="020B0400000000000000" pitchFamily="50" charset="-128"/>
              </a:rPr>
              <a:t>エディタによってデバッグや自動的なコード生成が可能．</a:t>
            </a:r>
            <a:endParaRPr lang="en-US" altLang="ja-JP" sz="1800"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86499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263619"/>
            <a:ext cx="11029616" cy="1188720"/>
          </a:xfrm>
        </p:spPr>
        <p:txBody>
          <a:bodyPr/>
          <a:lstStyle/>
          <a:p>
            <a:r>
              <a:rPr kumimoji="1" lang="en-US" altLang="ja-JP" cap="none" dirty="0" err="1">
                <a:latin typeface="游ゴシック" panose="020B0400000000000000" pitchFamily="50" charset="-128"/>
                <a:ea typeface="游ゴシック" panose="020B0400000000000000" pitchFamily="50" charset="-128"/>
              </a:rPr>
              <a:t>VScode</a:t>
            </a:r>
            <a:r>
              <a:rPr kumimoji="1" lang="ja-JP" altLang="en-US" cap="none" dirty="0">
                <a:latin typeface="游ゴシック" panose="020B0400000000000000" pitchFamily="50" charset="-128"/>
                <a:ea typeface="游ゴシック" panose="020B0400000000000000" pitchFamily="50" charset="-128"/>
              </a:rPr>
              <a:t>の便利機能①　ショートカット</a:t>
            </a: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a:xfrm>
            <a:off x="8766007" y="6411818"/>
            <a:ext cx="2844799" cy="365125"/>
          </a:xfrm>
        </p:spPr>
        <p:txBody>
          <a:bodyPr/>
          <a:lstStyle/>
          <a:p>
            <a:pPr rtl="0"/>
            <a:fld id="{3FE9C3F6-23B1-4AC7-8654-56B71A245609}" type="datetime1">
              <a:rPr lang="ja-JP" altLang="en-US" smtClean="0"/>
              <a:t>2021/3/15</a:t>
            </a:fld>
            <a:endParaRPr lang="en-US" dirty="0"/>
          </a:p>
        </p:txBody>
      </p:sp>
      <p:graphicFrame>
        <p:nvGraphicFramePr>
          <p:cNvPr id="10" name="表 7">
            <a:extLst>
              <a:ext uri="{FF2B5EF4-FFF2-40B4-BE49-F238E27FC236}">
                <a16:creationId xmlns:a16="http://schemas.microsoft.com/office/drawing/2014/main" id="{3C03CA21-D4B1-4BFF-8963-D7A612260914}"/>
              </a:ext>
            </a:extLst>
          </p:cNvPr>
          <p:cNvGraphicFramePr>
            <a:graphicFrameLocks noGrp="1"/>
          </p:cNvGraphicFramePr>
          <p:nvPr>
            <p:extLst>
              <p:ext uri="{D42A27DB-BD31-4B8C-83A1-F6EECF244321}">
                <p14:modId xmlns:p14="http://schemas.microsoft.com/office/powerpoint/2010/main" val="1493249670"/>
              </p:ext>
            </p:extLst>
          </p:nvPr>
        </p:nvGraphicFramePr>
        <p:xfrm>
          <a:off x="1980784" y="1624958"/>
          <a:ext cx="7713722" cy="4614240"/>
        </p:xfrm>
        <a:graphic>
          <a:graphicData uri="http://schemas.openxmlformats.org/drawingml/2006/table">
            <a:tbl>
              <a:tblPr firstRow="1" bandRow="1">
                <a:tableStyleId>{5C22544A-7EE6-4342-B048-85BDC9FD1C3A}</a:tableStyleId>
              </a:tblPr>
              <a:tblGrid>
                <a:gridCol w="3897501">
                  <a:extLst>
                    <a:ext uri="{9D8B030D-6E8A-4147-A177-3AD203B41FA5}">
                      <a16:colId xmlns:a16="http://schemas.microsoft.com/office/drawing/2014/main" val="3185900040"/>
                    </a:ext>
                  </a:extLst>
                </a:gridCol>
                <a:gridCol w="3816221">
                  <a:extLst>
                    <a:ext uri="{9D8B030D-6E8A-4147-A177-3AD203B41FA5}">
                      <a16:colId xmlns:a16="http://schemas.microsoft.com/office/drawing/2014/main" val="3391042929"/>
                    </a:ext>
                  </a:extLst>
                </a:gridCol>
              </a:tblGrid>
              <a:tr h="576000">
                <a:tc>
                  <a:txBody>
                    <a:bodyPr/>
                    <a:lstStyle/>
                    <a:p>
                      <a:pPr algn="ctr">
                        <a:lnSpc>
                          <a:spcPct val="100000"/>
                        </a:lnSpc>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動作</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ja-JP" altLang="en-US" sz="1600" b="1" dirty="0">
                          <a:solidFill>
                            <a:srgbClr val="3791C9"/>
                          </a:solidFill>
                          <a:latin typeface="游ゴシック" panose="020B0400000000000000" pitchFamily="50" charset="-128"/>
                          <a:ea typeface="游ゴシック" panose="020B0400000000000000" pitchFamily="50" charset="-128"/>
                        </a:rPr>
                        <a:t>コマンド</a:t>
                      </a:r>
                      <a:endParaRPr kumimoji="1" lang="en-US" altLang="ja-JP" sz="1600" b="1" dirty="0">
                        <a:solidFill>
                          <a:srgbClr val="3791C9"/>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677398"/>
                  </a:ext>
                </a:extLst>
              </a:tr>
              <a:tr h="576000">
                <a:tc>
                  <a:txBody>
                    <a:bodyPr/>
                    <a:lstStyle/>
                    <a:p>
                      <a:pPr algn="ctr">
                        <a:lnSpc>
                          <a:spcPct val="100000"/>
                        </a:lnSpc>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作業フォルダを開く</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Ctrl</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 F</a:t>
                      </a:r>
                      <a:endPar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354453"/>
                  </a:ext>
                </a:extLst>
              </a:tr>
              <a:tr h="576000">
                <a:tc>
                  <a:txBody>
                    <a:bodyPr/>
                    <a:lstStyle/>
                    <a:p>
                      <a:pPr algn="ctr">
                        <a:lnSpc>
                          <a:spcPct val="100000"/>
                        </a:lnSpc>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ターミナルを開く</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Ctrl</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Shift</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4398535"/>
                  </a:ext>
                </a:extLst>
              </a:tr>
              <a:tr h="576000">
                <a:tc>
                  <a:txBody>
                    <a:bodyPr/>
                    <a:lstStyle/>
                    <a:p>
                      <a:pPr algn="ctr">
                        <a:lnSpc>
                          <a:spcPct val="100000"/>
                        </a:lnSpc>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新しいファイルを開く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Ctrl + N</a:t>
                      </a:r>
                      <a:endPar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142408"/>
                  </a:ext>
                </a:extLst>
              </a:tr>
              <a:tr h="576000">
                <a:tc>
                  <a:txBody>
                    <a:bodyPr/>
                    <a:lstStyle/>
                    <a:p>
                      <a:pPr algn="ctr">
                        <a:lnSpc>
                          <a:spcPct val="100000"/>
                        </a:lnSpc>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新しいウィンドウを開く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Ctrl + Shift + N</a:t>
                      </a:r>
                      <a:endPar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3528546"/>
                  </a:ext>
                </a:extLst>
              </a:tr>
              <a:tr h="576000">
                <a:tc>
                  <a:txBody>
                    <a:bodyPr/>
                    <a:lstStyle/>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Python</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ファイルを実行</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追加すると便利）</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Ctrl + N</a:t>
                      </a:r>
                      <a:endPar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3668554"/>
                  </a:ext>
                </a:extLst>
              </a:tr>
              <a:tr h="576000">
                <a:tc>
                  <a:txBody>
                    <a:bodyPr/>
                    <a:lstStyle/>
                    <a:p>
                      <a:pPr algn="ctr">
                        <a:lnSpc>
                          <a:spcPct val="100000"/>
                        </a:lnSpc>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一行まるごとコピー，切取</a:t>
                      </a:r>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選択せずにコマンド入力で可能）</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Ctrl + C, X</a:t>
                      </a:r>
                      <a:endPar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0659579"/>
                  </a:ext>
                </a:extLst>
              </a:tr>
              <a:tr h="576000">
                <a:tc>
                  <a:txBody>
                    <a:bodyPr/>
                    <a:lstStyle/>
                    <a:p>
                      <a:pPr algn="ctr">
                        <a:lnSpc>
                          <a:spcPct val="100000"/>
                        </a:lnSpc>
                      </a:pP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カーソルを縦方向に延長</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Ctrl + Alt + </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 </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8465233"/>
                  </a:ext>
                </a:extLst>
              </a:tr>
            </a:tbl>
          </a:graphicData>
        </a:graphic>
      </p:graphicFrame>
    </p:spTree>
    <p:extLst>
      <p:ext uri="{BB962C8B-B14F-4D97-AF65-F5344CB8AC3E}">
        <p14:creationId xmlns:p14="http://schemas.microsoft.com/office/powerpoint/2010/main" val="952257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th and without Tabnine">
            <a:extLst>
              <a:ext uri="{FF2B5EF4-FFF2-40B4-BE49-F238E27FC236}">
                <a16:creationId xmlns:a16="http://schemas.microsoft.com/office/drawing/2014/main" id="{350CFAA7-4A96-4BE9-89A1-8BFEFC34F14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33622" y="4580571"/>
            <a:ext cx="3744827" cy="210646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263619"/>
            <a:ext cx="11029616" cy="1188720"/>
          </a:xfrm>
        </p:spPr>
        <p:txBody>
          <a:bodyPr/>
          <a:lstStyle/>
          <a:p>
            <a:r>
              <a:rPr kumimoji="1" lang="en-US" altLang="ja-JP" cap="none" dirty="0" err="1">
                <a:latin typeface="游ゴシック" panose="020B0400000000000000" pitchFamily="50" charset="-128"/>
                <a:ea typeface="游ゴシック" panose="020B0400000000000000" pitchFamily="50" charset="-128"/>
              </a:rPr>
              <a:t>VSCode</a:t>
            </a:r>
            <a:r>
              <a:rPr kumimoji="1" lang="ja-JP" altLang="en-US" cap="none" dirty="0">
                <a:latin typeface="游ゴシック" panose="020B0400000000000000" pitchFamily="50" charset="-128"/>
                <a:ea typeface="游ゴシック" panose="020B0400000000000000" pitchFamily="50" charset="-128"/>
              </a:rPr>
              <a:t>の便利機能②　プラグイン</a:t>
            </a: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a:xfrm>
            <a:off x="8766007" y="6411818"/>
            <a:ext cx="2844799" cy="365125"/>
          </a:xfrm>
        </p:spPr>
        <p:txBody>
          <a:bodyPr/>
          <a:lstStyle/>
          <a:p>
            <a:pPr rtl="0"/>
            <a:fld id="{3FE9C3F6-23B1-4AC7-8654-56B71A245609}" type="datetime1">
              <a:rPr lang="ja-JP" altLang="en-US" smtClean="0"/>
              <a:t>2021/3/15</a:t>
            </a:fld>
            <a:endParaRPr lang="en-US" dirty="0"/>
          </a:p>
        </p:txBody>
      </p:sp>
      <p:pic>
        <p:nvPicPr>
          <p:cNvPr id="3" name="図 2">
            <a:extLst>
              <a:ext uri="{FF2B5EF4-FFF2-40B4-BE49-F238E27FC236}">
                <a16:creationId xmlns:a16="http://schemas.microsoft.com/office/drawing/2014/main" id="{749489ED-4F35-44CE-A454-15D78B07FFAA}"/>
              </a:ext>
            </a:extLst>
          </p:cNvPr>
          <p:cNvPicPr>
            <a:picLocks noChangeAspect="1"/>
          </p:cNvPicPr>
          <p:nvPr/>
        </p:nvPicPr>
        <p:blipFill>
          <a:blip r:embed="rId3"/>
          <a:stretch>
            <a:fillRect/>
          </a:stretch>
        </p:blipFill>
        <p:spPr>
          <a:xfrm>
            <a:off x="1633621" y="1677211"/>
            <a:ext cx="3744827" cy="1000962"/>
          </a:xfrm>
          <a:prstGeom prst="rect">
            <a:avLst/>
          </a:prstGeom>
        </p:spPr>
      </p:pic>
      <p:pic>
        <p:nvPicPr>
          <p:cNvPr id="5" name="図 4">
            <a:extLst>
              <a:ext uri="{FF2B5EF4-FFF2-40B4-BE49-F238E27FC236}">
                <a16:creationId xmlns:a16="http://schemas.microsoft.com/office/drawing/2014/main" id="{C9EB295B-5015-4B22-ACF8-3675E5DD6482}"/>
              </a:ext>
            </a:extLst>
          </p:cNvPr>
          <p:cNvPicPr>
            <a:picLocks noChangeAspect="1"/>
          </p:cNvPicPr>
          <p:nvPr/>
        </p:nvPicPr>
        <p:blipFill>
          <a:blip r:embed="rId4"/>
          <a:stretch>
            <a:fillRect/>
          </a:stretch>
        </p:blipFill>
        <p:spPr>
          <a:xfrm>
            <a:off x="1633622" y="2944332"/>
            <a:ext cx="3744827" cy="917722"/>
          </a:xfrm>
          <a:prstGeom prst="rect">
            <a:avLst/>
          </a:prstGeom>
        </p:spPr>
      </p:pic>
      <p:pic>
        <p:nvPicPr>
          <p:cNvPr id="6" name="図 5">
            <a:extLst>
              <a:ext uri="{FF2B5EF4-FFF2-40B4-BE49-F238E27FC236}">
                <a16:creationId xmlns:a16="http://schemas.microsoft.com/office/drawing/2014/main" id="{36042537-14CD-4551-A814-FBAD5AA64CAB}"/>
              </a:ext>
            </a:extLst>
          </p:cNvPr>
          <p:cNvPicPr>
            <a:picLocks noChangeAspect="1"/>
          </p:cNvPicPr>
          <p:nvPr/>
        </p:nvPicPr>
        <p:blipFill>
          <a:blip r:embed="rId5"/>
          <a:stretch>
            <a:fillRect/>
          </a:stretch>
        </p:blipFill>
        <p:spPr>
          <a:xfrm>
            <a:off x="1633621" y="4076219"/>
            <a:ext cx="3744827" cy="824151"/>
          </a:xfrm>
          <a:prstGeom prst="rect">
            <a:avLst/>
          </a:prstGeom>
        </p:spPr>
      </p:pic>
      <p:sp>
        <p:nvSpPr>
          <p:cNvPr id="8" name="正方形/長方形 7">
            <a:extLst>
              <a:ext uri="{FF2B5EF4-FFF2-40B4-BE49-F238E27FC236}">
                <a16:creationId xmlns:a16="http://schemas.microsoft.com/office/drawing/2014/main" id="{9462D9D7-F458-4492-9951-E26A51B7463A}"/>
              </a:ext>
            </a:extLst>
          </p:cNvPr>
          <p:cNvSpPr/>
          <p:nvPr/>
        </p:nvSpPr>
        <p:spPr>
          <a:xfrm>
            <a:off x="5538871" y="1677211"/>
            <a:ext cx="5449968"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p"/>
            </a:pPr>
            <a:r>
              <a:rPr kumimoji="1" lang="en-US" altLang="ja-JP" sz="1600" dirty="0" err="1">
                <a:solidFill>
                  <a:schemeClr val="tx2">
                    <a:lumMod val="75000"/>
                  </a:schemeClr>
                </a:solidFill>
                <a:latin typeface="游ゴシック" panose="020B0400000000000000" pitchFamily="50" charset="-128"/>
                <a:ea typeface="游ゴシック" panose="020B0400000000000000" pitchFamily="50" charset="-128"/>
              </a:rPr>
              <a:t>VSCode</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に</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Python</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をインストールする</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ワンクリックで</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python</a:t>
            </a: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管理できる</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id="{7875F10A-C9E2-4880-A1B6-3F7B04687F28}"/>
              </a:ext>
            </a:extLst>
          </p:cNvPr>
          <p:cNvSpPr/>
          <p:nvPr/>
        </p:nvSpPr>
        <p:spPr>
          <a:xfrm>
            <a:off x="5538871" y="2944333"/>
            <a:ext cx="5449968"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エラー・警告のハイライト</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11" name="正方形/長方形 10">
            <a:extLst>
              <a:ext uri="{FF2B5EF4-FFF2-40B4-BE49-F238E27FC236}">
                <a16:creationId xmlns:a16="http://schemas.microsoft.com/office/drawing/2014/main" id="{EF2434FD-5A3A-49E8-A451-6EAFADAEC13F}"/>
              </a:ext>
            </a:extLst>
          </p:cNvPr>
          <p:cNvSpPr/>
          <p:nvPr/>
        </p:nvSpPr>
        <p:spPr>
          <a:xfrm>
            <a:off x="5538871" y="4059506"/>
            <a:ext cx="5449968"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自動での構文・インデント修正</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便利すぎるので，使いすぎると雑魚になりそう</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634321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p:txBody>
          <a:bodyPr/>
          <a:lstStyle/>
          <a:p>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物体抽出の流れ</a:t>
            </a: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p:txBody>
          <a:bodyPr/>
          <a:lstStyle/>
          <a:p>
            <a:pPr rtl="0"/>
            <a:fld id="{3FE9C3F6-23B1-4AC7-8654-56B71A245609}" type="datetime1">
              <a:rPr lang="ja-JP" altLang="en-US" smtClean="0"/>
              <a:t>2021/3/15</a:t>
            </a:fld>
            <a:endParaRPr lang="en-US" dirty="0"/>
          </a:p>
        </p:txBody>
      </p:sp>
      <p:sp>
        <p:nvSpPr>
          <p:cNvPr id="11" name="正方形/長方形 10">
            <a:extLst>
              <a:ext uri="{FF2B5EF4-FFF2-40B4-BE49-F238E27FC236}">
                <a16:creationId xmlns:a16="http://schemas.microsoft.com/office/drawing/2014/main" id="{C4AD6A5D-9FDB-4B17-BBD0-BFE88F02B9A7}"/>
              </a:ext>
            </a:extLst>
          </p:cNvPr>
          <p:cNvSpPr/>
          <p:nvPr/>
        </p:nvSpPr>
        <p:spPr>
          <a:xfrm>
            <a:off x="1212218" y="2109537"/>
            <a:ext cx="5299786" cy="411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画像読み込み</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グレースケール変換</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閾値設定（バイナリ化）</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輪郭抽出</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ノイズ処理</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外接矩形マッチング</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外接矩形で切り取り・保存</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p:txBody>
      </p:sp>
      <p:pic>
        <p:nvPicPr>
          <p:cNvPr id="5" name="図 4">
            <a:extLst>
              <a:ext uri="{FF2B5EF4-FFF2-40B4-BE49-F238E27FC236}">
                <a16:creationId xmlns:a16="http://schemas.microsoft.com/office/drawing/2014/main" id="{9ECAC28A-6A4D-48D3-B364-635BBB25EC10}"/>
              </a:ext>
            </a:extLst>
          </p:cNvPr>
          <p:cNvPicPr>
            <a:picLocks noChangeAspect="1"/>
          </p:cNvPicPr>
          <p:nvPr/>
        </p:nvPicPr>
        <p:blipFill rotWithShape="1">
          <a:blip r:embed="rId2">
            <a:extLst>
              <a:ext uri="{28A0092B-C50C-407E-A947-70E740481C1C}">
                <a14:useLocalDpi xmlns:a14="http://schemas.microsoft.com/office/drawing/2010/main" val="0"/>
              </a:ext>
            </a:extLst>
          </a:blip>
          <a:srcRect t="23225" b="31871"/>
          <a:stretch/>
        </p:blipFill>
        <p:spPr>
          <a:xfrm>
            <a:off x="6536599" y="920818"/>
            <a:ext cx="3970888" cy="1188719"/>
          </a:xfrm>
          <a:prstGeom prst="rect">
            <a:avLst/>
          </a:prstGeom>
        </p:spPr>
      </p:pic>
      <p:pic>
        <p:nvPicPr>
          <p:cNvPr id="10" name="図 9">
            <a:extLst>
              <a:ext uri="{FF2B5EF4-FFF2-40B4-BE49-F238E27FC236}">
                <a16:creationId xmlns:a16="http://schemas.microsoft.com/office/drawing/2014/main" id="{D0DE642A-7276-44FD-B0F7-3EE5188B0A7C}"/>
              </a:ext>
            </a:extLst>
          </p:cNvPr>
          <p:cNvPicPr>
            <a:picLocks noChangeAspect="1"/>
          </p:cNvPicPr>
          <p:nvPr/>
        </p:nvPicPr>
        <p:blipFill rotWithShape="1">
          <a:blip r:embed="rId3">
            <a:extLst>
              <a:ext uri="{28A0092B-C50C-407E-A947-70E740481C1C}">
                <a14:useLocalDpi xmlns:a14="http://schemas.microsoft.com/office/drawing/2010/main" val="0"/>
              </a:ext>
            </a:extLst>
          </a:blip>
          <a:srcRect t="30650" b="24446"/>
          <a:stretch/>
        </p:blipFill>
        <p:spPr>
          <a:xfrm>
            <a:off x="6536599" y="2240281"/>
            <a:ext cx="3970888" cy="1188719"/>
          </a:xfrm>
          <a:prstGeom prst="rect">
            <a:avLst/>
          </a:prstGeom>
        </p:spPr>
      </p:pic>
      <p:pic>
        <p:nvPicPr>
          <p:cNvPr id="13" name="図 12">
            <a:extLst>
              <a:ext uri="{FF2B5EF4-FFF2-40B4-BE49-F238E27FC236}">
                <a16:creationId xmlns:a16="http://schemas.microsoft.com/office/drawing/2014/main" id="{9CB87037-14D0-4CB8-AE63-4328CF044DC6}"/>
              </a:ext>
            </a:extLst>
          </p:cNvPr>
          <p:cNvPicPr>
            <a:picLocks noChangeAspect="1"/>
          </p:cNvPicPr>
          <p:nvPr/>
        </p:nvPicPr>
        <p:blipFill rotWithShape="1">
          <a:blip r:embed="rId4">
            <a:extLst>
              <a:ext uri="{28A0092B-C50C-407E-A947-70E740481C1C}">
                <a14:useLocalDpi xmlns:a14="http://schemas.microsoft.com/office/drawing/2010/main" val="0"/>
              </a:ext>
            </a:extLst>
          </a:blip>
          <a:srcRect t="29843" b="25252"/>
          <a:stretch/>
        </p:blipFill>
        <p:spPr>
          <a:xfrm>
            <a:off x="6536598" y="3559744"/>
            <a:ext cx="3970889" cy="1188719"/>
          </a:xfrm>
          <a:prstGeom prst="rect">
            <a:avLst/>
          </a:prstGeom>
        </p:spPr>
      </p:pic>
      <p:pic>
        <p:nvPicPr>
          <p:cNvPr id="15" name="図 14" descr="テキスト&#10;&#10;自動的に生成された説明">
            <a:extLst>
              <a:ext uri="{FF2B5EF4-FFF2-40B4-BE49-F238E27FC236}">
                <a16:creationId xmlns:a16="http://schemas.microsoft.com/office/drawing/2014/main" id="{B20DD3C1-F71C-4235-8673-BD1F8E3F3DEA}"/>
              </a:ext>
            </a:extLst>
          </p:cNvPr>
          <p:cNvPicPr>
            <a:picLocks noChangeAspect="1"/>
          </p:cNvPicPr>
          <p:nvPr/>
        </p:nvPicPr>
        <p:blipFill rotWithShape="1">
          <a:blip r:embed="rId5">
            <a:extLst>
              <a:ext uri="{28A0092B-C50C-407E-A947-70E740481C1C}">
                <a14:useLocalDpi xmlns:a14="http://schemas.microsoft.com/office/drawing/2010/main" val="0"/>
              </a:ext>
            </a:extLst>
          </a:blip>
          <a:srcRect t="32667" b="27076"/>
          <a:stretch/>
        </p:blipFill>
        <p:spPr>
          <a:xfrm>
            <a:off x="6536598" y="4879206"/>
            <a:ext cx="3942116" cy="1057975"/>
          </a:xfrm>
          <a:prstGeom prst="rect">
            <a:avLst/>
          </a:prstGeom>
        </p:spPr>
      </p:pic>
      <p:pic>
        <p:nvPicPr>
          <p:cNvPr id="17" name="図 16">
            <a:extLst>
              <a:ext uri="{FF2B5EF4-FFF2-40B4-BE49-F238E27FC236}">
                <a16:creationId xmlns:a16="http://schemas.microsoft.com/office/drawing/2014/main" id="{E7FE04B0-5FB5-4F51-850B-022EF55838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7442" y="6198670"/>
            <a:ext cx="502026" cy="483432"/>
          </a:xfrm>
          <a:prstGeom prst="rect">
            <a:avLst/>
          </a:prstGeom>
        </p:spPr>
      </p:pic>
    </p:spTree>
    <p:extLst>
      <p:ext uri="{BB962C8B-B14F-4D97-AF65-F5344CB8AC3E}">
        <p14:creationId xmlns:p14="http://schemas.microsoft.com/office/powerpoint/2010/main" val="3006644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p:txBody>
          <a:bodyPr/>
          <a:lstStyle/>
          <a:p>
            <a:pPr rtl="0"/>
            <a:fld id="{3FE9C3F6-23B1-4AC7-8654-56B71A245609}" type="datetime1">
              <a:rPr lang="ja-JP" altLang="en-US" smtClean="0"/>
              <a:t>2021/3/15</a:t>
            </a:fld>
            <a:endParaRPr lang="en-US" dirty="0"/>
          </a:p>
        </p:txBody>
      </p:sp>
      <p:sp>
        <p:nvSpPr>
          <p:cNvPr id="7" name="正方形/長方形 6">
            <a:extLst>
              <a:ext uri="{FF2B5EF4-FFF2-40B4-BE49-F238E27FC236}">
                <a16:creationId xmlns:a16="http://schemas.microsoft.com/office/drawing/2014/main" id="{EA4C6E03-6637-4787-B8E5-234B76F18C9D}"/>
              </a:ext>
            </a:extLst>
          </p:cNvPr>
          <p:cNvSpPr/>
          <p:nvPr/>
        </p:nvSpPr>
        <p:spPr>
          <a:xfrm>
            <a:off x="3266019" y="2758742"/>
            <a:ext cx="5659961" cy="1340516"/>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游ゴシック" panose="020B0400000000000000" pitchFamily="50" charset="-128"/>
                <a:ea typeface="游ゴシック" panose="020B0400000000000000" pitchFamily="50" charset="-128"/>
              </a:rPr>
              <a:t>最強の画像処理ライブラリ</a:t>
            </a:r>
            <a:endParaRPr kumimoji="1" lang="en-US" altLang="ja-JP" sz="2400" b="1" dirty="0">
              <a:latin typeface="游ゴシック" panose="020B0400000000000000" pitchFamily="50" charset="-128"/>
              <a:ea typeface="游ゴシック" panose="020B0400000000000000" pitchFamily="50" charset="-128"/>
            </a:endParaRPr>
          </a:p>
          <a:p>
            <a:pPr algn="ctr"/>
            <a:r>
              <a:rPr kumimoji="1" lang="en-US" altLang="ja-JP" sz="2400" b="1" dirty="0">
                <a:latin typeface="游ゴシック" panose="020B0400000000000000" pitchFamily="50" charset="-128"/>
                <a:ea typeface="游ゴシック" panose="020B0400000000000000" pitchFamily="50" charset="-128"/>
              </a:rPr>
              <a:t>OpenCV</a:t>
            </a:r>
          </a:p>
          <a:p>
            <a:pPr algn="ctr"/>
            <a:r>
              <a:rPr kumimoji="1" lang="en-US" altLang="ja-JP" b="1" dirty="0">
                <a:latin typeface="游ゴシック" panose="020B0400000000000000" pitchFamily="50" charset="-128"/>
                <a:ea typeface="游ゴシック" panose="020B0400000000000000" pitchFamily="50" charset="-128"/>
              </a:rPr>
              <a:t>(Open-Source Computer Vision Library by Intel)</a:t>
            </a:r>
            <a:endParaRPr kumimoji="1" lang="ja-JP" altLang="en-US"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73902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p:txBody>
          <a:bodyPr/>
          <a:lstStyle/>
          <a:p>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物体抽出の流れ</a:t>
            </a: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p:txBody>
          <a:bodyPr/>
          <a:lstStyle/>
          <a:p>
            <a:pPr rtl="0"/>
            <a:fld id="{3FE9C3F6-23B1-4AC7-8654-56B71A245609}" type="datetime1">
              <a:rPr lang="ja-JP" altLang="en-US" smtClean="0"/>
              <a:t>2021/3/15</a:t>
            </a:fld>
            <a:endParaRPr lang="en-US" dirty="0"/>
          </a:p>
        </p:txBody>
      </p:sp>
      <p:sp>
        <p:nvSpPr>
          <p:cNvPr id="11" name="正方形/長方形 10">
            <a:extLst>
              <a:ext uri="{FF2B5EF4-FFF2-40B4-BE49-F238E27FC236}">
                <a16:creationId xmlns:a16="http://schemas.microsoft.com/office/drawing/2014/main" id="{C4AD6A5D-9FDB-4B17-BBD0-BFE88F02B9A7}"/>
              </a:ext>
            </a:extLst>
          </p:cNvPr>
          <p:cNvSpPr/>
          <p:nvPr/>
        </p:nvSpPr>
        <p:spPr>
          <a:xfrm>
            <a:off x="1212218" y="2109537"/>
            <a:ext cx="5299786" cy="411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画像読み込み</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グレースケール変換</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閾値設定（バイナリ化）</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輪郭抽出</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ノイズ処理</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外接矩形マッチング</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外接矩形で切り取り・保存</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p:txBody>
      </p:sp>
      <p:pic>
        <p:nvPicPr>
          <p:cNvPr id="5" name="図 4">
            <a:extLst>
              <a:ext uri="{FF2B5EF4-FFF2-40B4-BE49-F238E27FC236}">
                <a16:creationId xmlns:a16="http://schemas.microsoft.com/office/drawing/2014/main" id="{9ECAC28A-6A4D-48D3-B364-635BBB25EC10}"/>
              </a:ext>
            </a:extLst>
          </p:cNvPr>
          <p:cNvPicPr>
            <a:picLocks noChangeAspect="1"/>
          </p:cNvPicPr>
          <p:nvPr/>
        </p:nvPicPr>
        <p:blipFill rotWithShape="1">
          <a:blip r:embed="rId2">
            <a:extLst>
              <a:ext uri="{28A0092B-C50C-407E-A947-70E740481C1C}">
                <a14:useLocalDpi xmlns:a14="http://schemas.microsoft.com/office/drawing/2010/main" val="0"/>
              </a:ext>
            </a:extLst>
          </a:blip>
          <a:srcRect t="23225" b="31871"/>
          <a:stretch/>
        </p:blipFill>
        <p:spPr>
          <a:xfrm>
            <a:off x="6536599" y="920818"/>
            <a:ext cx="3970888" cy="1188719"/>
          </a:xfrm>
          <a:prstGeom prst="rect">
            <a:avLst/>
          </a:prstGeom>
        </p:spPr>
      </p:pic>
      <p:pic>
        <p:nvPicPr>
          <p:cNvPr id="10" name="図 9">
            <a:extLst>
              <a:ext uri="{FF2B5EF4-FFF2-40B4-BE49-F238E27FC236}">
                <a16:creationId xmlns:a16="http://schemas.microsoft.com/office/drawing/2014/main" id="{D0DE642A-7276-44FD-B0F7-3EE5188B0A7C}"/>
              </a:ext>
            </a:extLst>
          </p:cNvPr>
          <p:cNvPicPr>
            <a:picLocks noChangeAspect="1"/>
          </p:cNvPicPr>
          <p:nvPr/>
        </p:nvPicPr>
        <p:blipFill rotWithShape="1">
          <a:blip r:embed="rId3">
            <a:extLst>
              <a:ext uri="{28A0092B-C50C-407E-A947-70E740481C1C}">
                <a14:useLocalDpi xmlns:a14="http://schemas.microsoft.com/office/drawing/2010/main" val="0"/>
              </a:ext>
            </a:extLst>
          </a:blip>
          <a:srcRect t="30650" b="24446"/>
          <a:stretch/>
        </p:blipFill>
        <p:spPr>
          <a:xfrm>
            <a:off x="6536599" y="2240281"/>
            <a:ext cx="3970888" cy="1188719"/>
          </a:xfrm>
          <a:prstGeom prst="rect">
            <a:avLst/>
          </a:prstGeom>
        </p:spPr>
      </p:pic>
      <p:pic>
        <p:nvPicPr>
          <p:cNvPr id="13" name="図 12">
            <a:extLst>
              <a:ext uri="{FF2B5EF4-FFF2-40B4-BE49-F238E27FC236}">
                <a16:creationId xmlns:a16="http://schemas.microsoft.com/office/drawing/2014/main" id="{9CB87037-14D0-4CB8-AE63-4328CF044DC6}"/>
              </a:ext>
            </a:extLst>
          </p:cNvPr>
          <p:cNvPicPr>
            <a:picLocks noChangeAspect="1"/>
          </p:cNvPicPr>
          <p:nvPr/>
        </p:nvPicPr>
        <p:blipFill rotWithShape="1">
          <a:blip r:embed="rId4">
            <a:extLst>
              <a:ext uri="{28A0092B-C50C-407E-A947-70E740481C1C}">
                <a14:useLocalDpi xmlns:a14="http://schemas.microsoft.com/office/drawing/2010/main" val="0"/>
              </a:ext>
            </a:extLst>
          </a:blip>
          <a:srcRect t="29843" b="25252"/>
          <a:stretch/>
        </p:blipFill>
        <p:spPr>
          <a:xfrm>
            <a:off x="6536598" y="3559744"/>
            <a:ext cx="3970889" cy="1188719"/>
          </a:xfrm>
          <a:prstGeom prst="rect">
            <a:avLst/>
          </a:prstGeom>
        </p:spPr>
      </p:pic>
      <p:pic>
        <p:nvPicPr>
          <p:cNvPr id="15" name="図 14" descr="テキスト&#10;&#10;自動的に生成された説明">
            <a:extLst>
              <a:ext uri="{FF2B5EF4-FFF2-40B4-BE49-F238E27FC236}">
                <a16:creationId xmlns:a16="http://schemas.microsoft.com/office/drawing/2014/main" id="{B20DD3C1-F71C-4235-8673-BD1F8E3F3DEA}"/>
              </a:ext>
            </a:extLst>
          </p:cNvPr>
          <p:cNvPicPr>
            <a:picLocks noChangeAspect="1"/>
          </p:cNvPicPr>
          <p:nvPr/>
        </p:nvPicPr>
        <p:blipFill rotWithShape="1">
          <a:blip r:embed="rId5">
            <a:extLst>
              <a:ext uri="{28A0092B-C50C-407E-A947-70E740481C1C}">
                <a14:useLocalDpi xmlns:a14="http://schemas.microsoft.com/office/drawing/2010/main" val="0"/>
              </a:ext>
            </a:extLst>
          </a:blip>
          <a:srcRect t="32667" b="27076"/>
          <a:stretch/>
        </p:blipFill>
        <p:spPr>
          <a:xfrm>
            <a:off x="6536598" y="4879206"/>
            <a:ext cx="3942116" cy="1057975"/>
          </a:xfrm>
          <a:prstGeom prst="rect">
            <a:avLst/>
          </a:prstGeom>
        </p:spPr>
      </p:pic>
      <p:pic>
        <p:nvPicPr>
          <p:cNvPr id="17" name="図 16">
            <a:extLst>
              <a:ext uri="{FF2B5EF4-FFF2-40B4-BE49-F238E27FC236}">
                <a16:creationId xmlns:a16="http://schemas.microsoft.com/office/drawing/2014/main" id="{E7FE04B0-5FB5-4F51-850B-022EF55838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7442" y="6198670"/>
            <a:ext cx="502026" cy="483432"/>
          </a:xfrm>
          <a:prstGeom prst="rect">
            <a:avLst/>
          </a:prstGeom>
        </p:spPr>
      </p:pic>
    </p:spTree>
    <p:extLst>
      <p:ext uri="{BB962C8B-B14F-4D97-AF65-F5344CB8AC3E}">
        <p14:creationId xmlns:p14="http://schemas.microsoft.com/office/powerpoint/2010/main" val="845770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p:txBody>
          <a:bodyPr/>
          <a:lstStyle/>
          <a:p>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物体抽出の流れ</a:t>
            </a: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p:txBody>
          <a:bodyPr/>
          <a:lstStyle/>
          <a:p>
            <a:pPr rtl="0"/>
            <a:fld id="{3FE9C3F6-23B1-4AC7-8654-56B71A245609}" type="datetime1">
              <a:rPr lang="ja-JP" altLang="en-US" smtClean="0"/>
              <a:t>2021/3/15</a:t>
            </a:fld>
            <a:endParaRPr lang="en-US" dirty="0"/>
          </a:p>
        </p:txBody>
      </p:sp>
      <p:sp>
        <p:nvSpPr>
          <p:cNvPr id="11" name="正方形/長方形 10">
            <a:extLst>
              <a:ext uri="{FF2B5EF4-FFF2-40B4-BE49-F238E27FC236}">
                <a16:creationId xmlns:a16="http://schemas.microsoft.com/office/drawing/2014/main" id="{C4AD6A5D-9FDB-4B17-BBD0-BFE88F02B9A7}"/>
              </a:ext>
            </a:extLst>
          </p:cNvPr>
          <p:cNvSpPr/>
          <p:nvPr/>
        </p:nvSpPr>
        <p:spPr>
          <a:xfrm>
            <a:off x="1212218" y="2109537"/>
            <a:ext cx="5299786" cy="411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画像読み込み</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グレースケール変換</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閾値設定（バイナリ化）</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輪郭抽出</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ノイズ処理</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外接矩形マッチング</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a:p>
            <a:pPr marL="342900" indent="-342900">
              <a:lnSpc>
                <a:spcPct val="150000"/>
              </a:lnSpc>
              <a:buFont typeface="+mj-lt"/>
              <a:buAutoNum type="arabicPeriod"/>
            </a:pPr>
            <a:r>
              <a:rPr lang="ja-JP" altLang="en-US" sz="2400" dirty="0">
                <a:solidFill>
                  <a:schemeClr val="tx2">
                    <a:lumMod val="75000"/>
                  </a:schemeClr>
                </a:solidFill>
                <a:latin typeface="游ゴシック" panose="020B0400000000000000" pitchFamily="50" charset="-128"/>
                <a:ea typeface="游ゴシック" panose="020B0400000000000000" pitchFamily="50" charset="-128"/>
              </a:rPr>
              <a:t>外接矩形で切り取り・保存</a:t>
            </a:r>
            <a:endParaRPr lang="en-US" altLang="ja-JP" sz="24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5" name="正方形/長方形 4">
            <a:extLst>
              <a:ext uri="{FF2B5EF4-FFF2-40B4-BE49-F238E27FC236}">
                <a16:creationId xmlns:a16="http://schemas.microsoft.com/office/drawing/2014/main" id="{1CB08C26-386D-49E1-BF29-5D5A0BDA0E25}"/>
              </a:ext>
            </a:extLst>
          </p:cNvPr>
          <p:cNvSpPr/>
          <p:nvPr/>
        </p:nvSpPr>
        <p:spPr>
          <a:xfrm>
            <a:off x="5872450" y="2100470"/>
            <a:ext cx="5299786" cy="4113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b="1" dirty="0">
                <a:solidFill>
                  <a:schemeClr val="tx2">
                    <a:lumMod val="75000"/>
                  </a:schemeClr>
                </a:solidFill>
                <a:latin typeface="游ゴシック" panose="020B0400000000000000" pitchFamily="50" charset="-128"/>
                <a:ea typeface="游ゴシック" panose="020B0400000000000000" pitchFamily="50" charset="-128"/>
              </a:rPr>
              <a:t>ほとんどの操作は</a:t>
            </a:r>
            <a:r>
              <a:rPr lang="en-US" altLang="ja-JP" b="1" dirty="0" err="1">
                <a:solidFill>
                  <a:schemeClr val="tx2">
                    <a:lumMod val="75000"/>
                  </a:schemeClr>
                </a:solidFill>
                <a:latin typeface="游ゴシック" panose="020B0400000000000000" pitchFamily="50" charset="-128"/>
                <a:ea typeface="游ゴシック" panose="020B0400000000000000" pitchFamily="50" charset="-128"/>
              </a:rPr>
              <a:t>openCV</a:t>
            </a:r>
            <a:r>
              <a:rPr lang="ja-JP" altLang="en-US" b="1" dirty="0">
                <a:solidFill>
                  <a:schemeClr val="tx2">
                    <a:lumMod val="75000"/>
                  </a:schemeClr>
                </a:solidFill>
                <a:latin typeface="游ゴシック" panose="020B0400000000000000" pitchFamily="50" charset="-128"/>
                <a:ea typeface="游ゴシック" panose="020B0400000000000000" pitchFamily="50" charset="-128"/>
              </a:rPr>
              <a:t>でできる</a:t>
            </a:r>
            <a:endParaRPr lang="en-US" altLang="ja-JP" b="1"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lang="en-US" altLang="ja-JP" dirty="0">
                <a:solidFill>
                  <a:schemeClr val="tx2">
                    <a:lumMod val="75000"/>
                  </a:schemeClr>
                </a:solidFill>
                <a:latin typeface="游ゴシック" panose="020B0400000000000000" pitchFamily="50" charset="-128"/>
                <a:ea typeface="游ゴシック" panose="020B0400000000000000" pitchFamily="50" charset="-128"/>
              </a:rPr>
              <a:t>$ pip install </a:t>
            </a:r>
            <a:r>
              <a:rPr lang="en-US" altLang="ja-JP" dirty="0" err="1">
                <a:solidFill>
                  <a:schemeClr val="tx2">
                    <a:lumMod val="75000"/>
                  </a:schemeClr>
                </a:solidFill>
                <a:latin typeface="游ゴシック" panose="020B0400000000000000" pitchFamily="50" charset="-128"/>
                <a:ea typeface="游ゴシック" panose="020B0400000000000000" pitchFamily="50" charset="-128"/>
              </a:rPr>
              <a:t>oepncv</a:t>
            </a:r>
            <a:r>
              <a:rPr lang="en-US" altLang="ja-JP" dirty="0">
                <a:solidFill>
                  <a:schemeClr val="tx2">
                    <a:lumMod val="75000"/>
                  </a:schemeClr>
                </a:solidFill>
                <a:latin typeface="游ゴシック" panose="020B0400000000000000" pitchFamily="50" charset="-128"/>
                <a:ea typeface="游ゴシック" panose="020B0400000000000000" pitchFamily="50" charset="-128"/>
              </a:rPr>
              <a:t>-python</a:t>
            </a:r>
          </a:p>
          <a:p>
            <a:pPr>
              <a:lnSpc>
                <a:spcPct val="150000"/>
              </a:lnSpc>
            </a:pPr>
            <a:r>
              <a:rPr lang="en-US" altLang="ja-JP" dirty="0">
                <a:solidFill>
                  <a:schemeClr val="tx2">
                    <a:lumMod val="75000"/>
                  </a:schemeClr>
                </a:solidFill>
                <a:latin typeface="游ゴシック" panose="020B0400000000000000" pitchFamily="50" charset="-128"/>
                <a:ea typeface="游ゴシック" panose="020B0400000000000000" pitchFamily="50" charset="-128"/>
              </a:rPr>
              <a:t>$ pip install –upgrade pip</a:t>
            </a:r>
          </a:p>
          <a:p>
            <a:pPr>
              <a:lnSpc>
                <a:spcPct val="150000"/>
              </a:lnSpc>
            </a:pPr>
            <a:endParaRPr lang="en-US" altLang="ja-JP"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lang="en-US" altLang="ja-JP" dirty="0">
                <a:solidFill>
                  <a:schemeClr val="tx2">
                    <a:lumMod val="75000"/>
                  </a:schemeClr>
                </a:solidFill>
                <a:latin typeface="游ゴシック" panose="020B0400000000000000" pitchFamily="50" charset="-128"/>
                <a:ea typeface="游ゴシック" panose="020B0400000000000000" pitchFamily="50" charset="-128"/>
              </a:rPr>
              <a:t>import cv2</a:t>
            </a:r>
          </a:p>
        </p:txBody>
      </p:sp>
    </p:spTree>
    <p:extLst>
      <p:ext uri="{BB962C8B-B14F-4D97-AF65-F5344CB8AC3E}">
        <p14:creationId xmlns:p14="http://schemas.microsoft.com/office/powerpoint/2010/main" val="308044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p:txBody>
          <a:bodyPr/>
          <a:lstStyle/>
          <a:p>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プログラミングで大事なこと</a:t>
            </a: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p:txBody>
          <a:bodyPr/>
          <a:lstStyle/>
          <a:p>
            <a:pPr rtl="0"/>
            <a:fld id="{3FE9C3F6-23B1-4AC7-8654-56B71A245609}" type="datetime1">
              <a:rPr lang="ja-JP" altLang="en-US" smtClean="0"/>
              <a:t>2021/3/15</a:t>
            </a:fld>
            <a:endParaRPr lang="en-US" dirty="0"/>
          </a:p>
        </p:txBody>
      </p:sp>
      <p:sp>
        <p:nvSpPr>
          <p:cNvPr id="8" name="正方形/長方形 7">
            <a:extLst>
              <a:ext uri="{FF2B5EF4-FFF2-40B4-BE49-F238E27FC236}">
                <a16:creationId xmlns:a16="http://schemas.microsoft.com/office/drawing/2014/main" id="{FFD24BA0-7804-41D5-9DB8-D3B0B0F7F141}"/>
              </a:ext>
            </a:extLst>
          </p:cNvPr>
          <p:cNvSpPr/>
          <p:nvPr/>
        </p:nvSpPr>
        <p:spPr>
          <a:xfrm>
            <a:off x="1965650" y="2535854"/>
            <a:ext cx="2416628" cy="605063"/>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可読性</a:t>
            </a:r>
          </a:p>
        </p:txBody>
      </p:sp>
      <p:sp>
        <p:nvSpPr>
          <p:cNvPr id="11" name="正方形/長方形 10">
            <a:extLst>
              <a:ext uri="{FF2B5EF4-FFF2-40B4-BE49-F238E27FC236}">
                <a16:creationId xmlns:a16="http://schemas.microsoft.com/office/drawing/2014/main" id="{C4AD6A5D-9FDB-4B17-BBD0-BFE88F02B9A7}"/>
              </a:ext>
            </a:extLst>
          </p:cNvPr>
          <p:cNvSpPr/>
          <p:nvPr/>
        </p:nvSpPr>
        <p:spPr>
          <a:xfrm>
            <a:off x="4573038" y="2535854"/>
            <a:ext cx="5299786" cy="605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2" panose="05020102010507070707" pitchFamily="18" charset="2"/>
              <a:buNone/>
            </a:pPr>
            <a:r>
              <a:rPr lang="ja-JP" altLang="en-US" b="1" dirty="0">
                <a:solidFill>
                  <a:schemeClr val="tx2">
                    <a:lumMod val="75000"/>
                  </a:schemeClr>
                </a:solidFill>
                <a:latin typeface="游ゴシック" panose="020B0400000000000000" pitchFamily="50" charset="-128"/>
                <a:ea typeface="游ゴシック" panose="020B0400000000000000" pitchFamily="50" charset="-128"/>
              </a:rPr>
              <a:t>誰でも読める</a:t>
            </a:r>
            <a:endParaRPr lang="en-US" altLang="ja-JP" sz="1800" b="1"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6" name="正方形/長方形 5">
            <a:extLst>
              <a:ext uri="{FF2B5EF4-FFF2-40B4-BE49-F238E27FC236}">
                <a16:creationId xmlns:a16="http://schemas.microsoft.com/office/drawing/2014/main" id="{2C6BBA26-4679-445E-9D89-BE847BD4FF47}"/>
              </a:ext>
            </a:extLst>
          </p:cNvPr>
          <p:cNvSpPr/>
          <p:nvPr/>
        </p:nvSpPr>
        <p:spPr>
          <a:xfrm>
            <a:off x="1965650" y="3322735"/>
            <a:ext cx="2416628" cy="605063"/>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堅牢性</a:t>
            </a:r>
          </a:p>
        </p:txBody>
      </p:sp>
      <p:sp>
        <p:nvSpPr>
          <p:cNvPr id="7" name="正方形/長方形 6">
            <a:extLst>
              <a:ext uri="{FF2B5EF4-FFF2-40B4-BE49-F238E27FC236}">
                <a16:creationId xmlns:a16="http://schemas.microsoft.com/office/drawing/2014/main" id="{3CF7C3AF-94BA-4D38-B60B-601D24D08454}"/>
              </a:ext>
            </a:extLst>
          </p:cNvPr>
          <p:cNvSpPr/>
          <p:nvPr/>
        </p:nvSpPr>
        <p:spPr>
          <a:xfrm>
            <a:off x="4573038" y="3322735"/>
            <a:ext cx="5299786" cy="605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2" panose="05020102010507070707" pitchFamily="18" charset="2"/>
              <a:buNone/>
            </a:pPr>
            <a:r>
              <a:rPr lang="ja-JP" altLang="en-US" sz="1800" b="1" dirty="0">
                <a:solidFill>
                  <a:schemeClr val="tx2">
                    <a:lumMod val="75000"/>
                  </a:schemeClr>
                </a:solidFill>
                <a:latin typeface="游ゴシック" panose="020B0400000000000000" pitchFamily="50" charset="-128"/>
                <a:ea typeface="游ゴシック" panose="020B0400000000000000" pitchFamily="50" charset="-128"/>
              </a:rPr>
              <a:t>バグが少なく，どんな状況でも動く</a:t>
            </a:r>
            <a:endParaRPr lang="en-US" altLang="ja-JP" sz="1800" b="1"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id="{6440CE93-B7BD-4B3B-85D9-14CC6B1461A8}"/>
              </a:ext>
            </a:extLst>
          </p:cNvPr>
          <p:cNvSpPr/>
          <p:nvPr/>
        </p:nvSpPr>
        <p:spPr>
          <a:xfrm>
            <a:off x="1965650" y="4109616"/>
            <a:ext cx="2416628" cy="605063"/>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拡張性</a:t>
            </a:r>
          </a:p>
        </p:txBody>
      </p:sp>
      <p:sp>
        <p:nvSpPr>
          <p:cNvPr id="10" name="正方形/長方形 9">
            <a:extLst>
              <a:ext uri="{FF2B5EF4-FFF2-40B4-BE49-F238E27FC236}">
                <a16:creationId xmlns:a16="http://schemas.microsoft.com/office/drawing/2014/main" id="{FC1AC27C-001F-4FBC-8E61-F2727FD26892}"/>
              </a:ext>
            </a:extLst>
          </p:cNvPr>
          <p:cNvSpPr/>
          <p:nvPr/>
        </p:nvSpPr>
        <p:spPr>
          <a:xfrm>
            <a:off x="4573038" y="4109616"/>
            <a:ext cx="5299786" cy="605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2" panose="05020102010507070707" pitchFamily="18" charset="2"/>
              <a:buNone/>
            </a:pPr>
            <a:r>
              <a:rPr lang="ja-JP" altLang="en-US" b="1" dirty="0">
                <a:solidFill>
                  <a:schemeClr val="tx2">
                    <a:lumMod val="75000"/>
                  </a:schemeClr>
                </a:solidFill>
                <a:latin typeface="游ゴシック" panose="020B0400000000000000" pitchFamily="50" charset="-128"/>
                <a:ea typeface="游ゴシック" panose="020B0400000000000000" pitchFamily="50" charset="-128"/>
              </a:rPr>
              <a:t>機能の変更，追加が行える</a:t>
            </a:r>
            <a:endParaRPr lang="en-US" altLang="ja-JP" sz="1800" b="1" dirty="0">
              <a:solidFill>
                <a:schemeClr val="tx2">
                  <a:lumMod val="75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24610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A4580A2F-80DF-4DCA-9E6B-C30870BD3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800" y="329619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吹き出し: 角を丸めた四角形 1">
            <a:extLst>
              <a:ext uri="{FF2B5EF4-FFF2-40B4-BE49-F238E27FC236}">
                <a16:creationId xmlns:a16="http://schemas.microsoft.com/office/drawing/2014/main" id="{1305EDFA-3EF3-4400-A2A9-2D34C05C454D}"/>
              </a:ext>
            </a:extLst>
          </p:cNvPr>
          <p:cNvSpPr/>
          <p:nvPr/>
        </p:nvSpPr>
        <p:spPr>
          <a:xfrm>
            <a:off x="1641669" y="1754317"/>
            <a:ext cx="4106779" cy="753526"/>
          </a:xfrm>
          <a:prstGeom prst="wedgeRoundRectCallout">
            <a:avLst>
              <a:gd name="adj1" fmla="val 31993"/>
              <a:gd name="adj2" fmla="val 88613"/>
              <a:gd name="adj3" fmla="val 16667"/>
            </a:avLst>
          </a:prstGeom>
          <a:noFill/>
          <a:ln>
            <a:solidFill>
              <a:srgbClr val="379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3791C9"/>
                </a:solidFill>
                <a:latin typeface="游ゴシック" panose="020B0400000000000000" pitchFamily="50" charset="-128"/>
                <a:ea typeface="游ゴシック" panose="020B0400000000000000" pitchFamily="50" charset="-128"/>
              </a:rPr>
              <a:t>部長：</a:t>
            </a:r>
            <a:r>
              <a:rPr kumimoji="1" lang="en-US" altLang="ja-JP" b="1" dirty="0">
                <a:solidFill>
                  <a:srgbClr val="3791C9"/>
                </a:solidFill>
                <a:latin typeface="游ゴシック" panose="020B0400000000000000" pitchFamily="50" charset="-128"/>
                <a:ea typeface="游ゴシック" panose="020B0400000000000000" pitchFamily="50" charset="-128"/>
              </a:rPr>
              <a:t>Python</a:t>
            </a:r>
            <a:r>
              <a:rPr kumimoji="1" lang="ja-JP" altLang="en-US" b="1" dirty="0">
                <a:solidFill>
                  <a:srgbClr val="3791C9"/>
                </a:solidFill>
                <a:latin typeface="游ゴシック" panose="020B0400000000000000" pitchFamily="50" charset="-128"/>
                <a:ea typeface="游ゴシック" panose="020B0400000000000000" pitchFamily="50" charset="-128"/>
              </a:rPr>
              <a:t>使える？</a:t>
            </a:r>
            <a:endParaRPr kumimoji="1" lang="en-US" altLang="ja-JP" b="1" dirty="0">
              <a:solidFill>
                <a:srgbClr val="3791C9"/>
              </a:solidFill>
              <a:latin typeface="游ゴシック" panose="020B0400000000000000" pitchFamily="50" charset="-128"/>
              <a:ea typeface="游ゴシック" panose="020B0400000000000000" pitchFamily="50" charset="-128"/>
            </a:endParaRPr>
          </a:p>
        </p:txBody>
      </p:sp>
      <p:sp>
        <p:nvSpPr>
          <p:cNvPr id="12" name="吹き出し: 角を丸めた四角形 11">
            <a:extLst>
              <a:ext uri="{FF2B5EF4-FFF2-40B4-BE49-F238E27FC236}">
                <a16:creationId xmlns:a16="http://schemas.microsoft.com/office/drawing/2014/main" id="{62D51EDC-1738-41CB-A3E1-E5A9411EA440}"/>
              </a:ext>
            </a:extLst>
          </p:cNvPr>
          <p:cNvSpPr/>
          <p:nvPr/>
        </p:nvSpPr>
        <p:spPr>
          <a:xfrm>
            <a:off x="6443554" y="2462222"/>
            <a:ext cx="3819327" cy="753526"/>
          </a:xfrm>
          <a:prstGeom prst="wedgeRoundRectCallout">
            <a:avLst>
              <a:gd name="adj1" fmla="val -30752"/>
              <a:gd name="adj2" fmla="val 71581"/>
              <a:gd name="adj3" fmla="val 16667"/>
            </a:avLst>
          </a:prstGeom>
          <a:noFill/>
          <a:ln>
            <a:solidFill>
              <a:srgbClr val="3791C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b="1" dirty="0">
                <a:solidFill>
                  <a:srgbClr val="3791C9"/>
                </a:solidFill>
                <a:latin typeface="游ゴシック" panose="020B0400000000000000" pitchFamily="50" charset="-128"/>
                <a:ea typeface="游ゴシック" panose="020B0400000000000000" pitchFamily="50" charset="-128"/>
              </a:rPr>
              <a:t>栗：はい！</a:t>
            </a:r>
            <a:r>
              <a:rPr kumimoji="1" lang="ja-JP" altLang="en-US" sz="1400" b="1" dirty="0">
                <a:solidFill>
                  <a:srgbClr val="3791C9"/>
                </a:solidFill>
                <a:latin typeface="游ゴシック" panose="020B0400000000000000" pitchFamily="50" charset="-128"/>
                <a:ea typeface="游ゴシック" panose="020B0400000000000000" pitchFamily="50" charset="-128"/>
              </a:rPr>
              <a:t>（チュートリアルはやったし，</a:t>
            </a:r>
            <a:r>
              <a:rPr kumimoji="1" lang="en-US" altLang="ja-JP" sz="1400" b="1" dirty="0">
                <a:solidFill>
                  <a:srgbClr val="3791C9"/>
                </a:solidFill>
                <a:latin typeface="游ゴシック" panose="020B0400000000000000" pitchFamily="50" charset="-128"/>
                <a:ea typeface="游ゴシック" panose="020B0400000000000000" pitchFamily="50" charset="-128"/>
              </a:rPr>
              <a:t>C</a:t>
            </a:r>
            <a:r>
              <a:rPr kumimoji="1" lang="ja-JP" altLang="en-US" sz="1400" b="1" dirty="0">
                <a:solidFill>
                  <a:srgbClr val="3791C9"/>
                </a:solidFill>
                <a:latin typeface="游ゴシック" panose="020B0400000000000000" pitchFamily="50" charset="-128"/>
                <a:ea typeface="游ゴシック" panose="020B0400000000000000" pitchFamily="50" charset="-128"/>
              </a:rPr>
              <a:t>分かるしイケるやろ）</a:t>
            </a:r>
            <a:endParaRPr kumimoji="1" lang="en-US" altLang="ja-JP" sz="1400" b="1" dirty="0">
              <a:solidFill>
                <a:srgbClr val="3791C9"/>
              </a:solidFill>
              <a:latin typeface="游ゴシック" panose="020B0400000000000000" pitchFamily="50" charset="-128"/>
              <a:ea typeface="游ゴシック" panose="020B0400000000000000" pitchFamily="50" charset="-128"/>
            </a:endParaRPr>
          </a:p>
        </p:txBody>
      </p:sp>
      <p:sp>
        <p:nvSpPr>
          <p:cNvPr id="13" name="吹き出し: 角を丸めた四角形 12">
            <a:extLst>
              <a:ext uri="{FF2B5EF4-FFF2-40B4-BE49-F238E27FC236}">
                <a16:creationId xmlns:a16="http://schemas.microsoft.com/office/drawing/2014/main" id="{52384DFE-0DC5-4576-9917-A9942A3E5975}"/>
              </a:ext>
            </a:extLst>
          </p:cNvPr>
          <p:cNvSpPr/>
          <p:nvPr/>
        </p:nvSpPr>
        <p:spPr>
          <a:xfrm>
            <a:off x="1641669" y="3135306"/>
            <a:ext cx="4106779" cy="753526"/>
          </a:xfrm>
          <a:prstGeom prst="wedgeRoundRectCallout">
            <a:avLst>
              <a:gd name="adj1" fmla="val 34726"/>
              <a:gd name="adj2" fmla="val 95000"/>
              <a:gd name="adj3" fmla="val 16667"/>
            </a:avLst>
          </a:prstGeom>
          <a:noFill/>
          <a:ln>
            <a:solidFill>
              <a:srgbClr val="379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3791C9"/>
                </a:solidFill>
                <a:latin typeface="游ゴシック" panose="020B0400000000000000" pitchFamily="50" charset="-128"/>
                <a:ea typeface="游ゴシック" panose="020B0400000000000000" pitchFamily="50" charset="-128"/>
              </a:rPr>
              <a:t>部長：お！じゃあ</a:t>
            </a:r>
            <a:endParaRPr kumimoji="1" lang="en-US" altLang="ja-JP" b="1" dirty="0">
              <a:solidFill>
                <a:srgbClr val="3791C9"/>
              </a:solidFill>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id="{820DC594-F470-4F20-B798-1C22723166BF}"/>
              </a:ext>
            </a:extLst>
          </p:cNvPr>
          <p:cNvSpPr/>
          <p:nvPr/>
        </p:nvSpPr>
        <p:spPr>
          <a:xfrm>
            <a:off x="934866" y="783123"/>
            <a:ext cx="10317247" cy="652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3200" b="1" dirty="0">
                <a:solidFill>
                  <a:schemeClr val="tx2">
                    <a:lumMod val="75000"/>
                  </a:schemeClr>
                </a:solidFill>
                <a:latin typeface="游ゴシック" panose="020B0400000000000000" pitchFamily="50" charset="-128"/>
                <a:ea typeface="游ゴシック" panose="020B0400000000000000" pitchFamily="50" charset="-128"/>
              </a:rPr>
              <a:t>2</a:t>
            </a:r>
            <a:r>
              <a:rPr lang="ja-JP" altLang="en-US" sz="3200" b="1" dirty="0">
                <a:solidFill>
                  <a:schemeClr val="tx2">
                    <a:lumMod val="75000"/>
                  </a:schemeClr>
                </a:solidFill>
                <a:latin typeface="游ゴシック" panose="020B0400000000000000" pitchFamily="50" charset="-128"/>
                <a:ea typeface="游ゴシック" panose="020B0400000000000000" pitchFamily="50" charset="-128"/>
              </a:rPr>
              <a:t>年前 インターン面接</a:t>
            </a:r>
            <a:endParaRPr lang="en-US" altLang="ja-JP" sz="3200" b="1" dirty="0">
              <a:solidFill>
                <a:schemeClr val="tx2">
                  <a:lumMod val="75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662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2A580757-A735-4EA6-A264-8B0A3BF00205}"/>
              </a:ext>
            </a:extLst>
          </p:cNvPr>
          <p:cNvSpPr/>
          <p:nvPr/>
        </p:nvSpPr>
        <p:spPr>
          <a:xfrm>
            <a:off x="934866" y="3045857"/>
            <a:ext cx="10317247" cy="1314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「顧客管理システム</a:t>
            </a:r>
            <a:r>
              <a:rPr lang="en-US" altLang="ja-JP" sz="3200" dirty="0">
                <a:solidFill>
                  <a:schemeClr val="tx2">
                    <a:lumMod val="75000"/>
                  </a:schemeClr>
                </a:solidFill>
                <a:latin typeface="游ゴシック" panose="020B0400000000000000" pitchFamily="50" charset="-128"/>
                <a:ea typeface="游ゴシック" panose="020B0400000000000000" pitchFamily="50" charset="-128"/>
              </a:rPr>
              <a:t>Pardot</a:t>
            </a: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の</a:t>
            </a:r>
            <a:r>
              <a:rPr lang="en-US" altLang="ja-JP" sz="3200" dirty="0">
                <a:solidFill>
                  <a:schemeClr val="tx2">
                    <a:lumMod val="75000"/>
                  </a:schemeClr>
                </a:solidFill>
                <a:latin typeface="游ゴシック" panose="020B0400000000000000" pitchFamily="50" charset="-128"/>
                <a:ea typeface="游ゴシック" panose="020B0400000000000000" pitchFamily="50" charset="-128"/>
              </a:rPr>
              <a:t>API</a:t>
            </a: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叩いて，</a:t>
            </a:r>
            <a:endParaRPr lang="en-US" altLang="ja-JP" sz="3200" dirty="0">
              <a:solidFill>
                <a:schemeClr val="tx2">
                  <a:lumMod val="75000"/>
                </a:schemeClr>
              </a:solidFill>
              <a:latin typeface="游ゴシック" panose="020B0400000000000000" pitchFamily="50" charset="-128"/>
              <a:ea typeface="游ゴシック" panose="020B0400000000000000" pitchFamily="50" charset="-128"/>
            </a:endParaRPr>
          </a:p>
          <a:p>
            <a:pPr algn="ctr"/>
            <a:r>
              <a:rPr lang="en-US" altLang="ja-JP" sz="3200" dirty="0">
                <a:solidFill>
                  <a:schemeClr val="tx2">
                    <a:lumMod val="75000"/>
                  </a:schemeClr>
                </a:solidFill>
                <a:latin typeface="游ゴシック" panose="020B0400000000000000" pitchFamily="50" charset="-128"/>
                <a:ea typeface="游ゴシック" panose="020B0400000000000000" pitchFamily="50" charset="-128"/>
              </a:rPr>
              <a:t>20</a:t>
            </a: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万件の顧客</a:t>
            </a:r>
            <a:r>
              <a:rPr lang="en-US" altLang="ja-JP" sz="3200" dirty="0">
                <a:solidFill>
                  <a:schemeClr val="tx2">
                    <a:lumMod val="75000"/>
                  </a:schemeClr>
                </a:solidFill>
                <a:latin typeface="游ゴシック" panose="020B0400000000000000" pitchFamily="50" charset="-128"/>
                <a:ea typeface="游ゴシック" panose="020B0400000000000000" pitchFamily="50" charset="-128"/>
              </a:rPr>
              <a:t>JSON</a:t>
            </a: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データパースしといて」</a:t>
            </a:r>
            <a:endParaRPr lang="en-US" altLang="ja-JP" sz="3200" dirty="0">
              <a:solidFill>
                <a:schemeClr val="tx2">
                  <a:lumMod val="75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3532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2A580757-A735-4EA6-A264-8B0A3BF00205}"/>
              </a:ext>
            </a:extLst>
          </p:cNvPr>
          <p:cNvSpPr/>
          <p:nvPr/>
        </p:nvSpPr>
        <p:spPr>
          <a:xfrm>
            <a:off x="934866" y="3045857"/>
            <a:ext cx="10317247" cy="1314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a:t>
            </a:r>
            <a:r>
              <a:rPr lang="ja-JP" altLang="en-US" sz="3200" b="1" dirty="0">
                <a:solidFill>
                  <a:schemeClr val="tx2">
                    <a:lumMod val="75000"/>
                  </a:schemeClr>
                </a:solidFill>
                <a:latin typeface="游ゴシック" panose="020B0400000000000000" pitchFamily="50" charset="-128"/>
                <a:ea typeface="游ゴシック" panose="020B0400000000000000" pitchFamily="50" charset="-128"/>
              </a:rPr>
              <a:t>顧客管理システム</a:t>
            </a:r>
            <a:r>
              <a:rPr lang="en-US" altLang="ja-JP" sz="3200" b="1" dirty="0">
                <a:solidFill>
                  <a:schemeClr val="tx2">
                    <a:lumMod val="75000"/>
                  </a:schemeClr>
                </a:solidFill>
                <a:latin typeface="游ゴシック" panose="020B0400000000000000" pitchFamily="50" charset="-128"/>
                <a:ea typeface="游ゴシック" panose="020B0400000000000000" pitchFamily="50" charset="-128"/>
              </a:rPr>
              <a:t>Pardot</a:t>
            </a: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の</a:t>
            </a:r>
            <a:r>
              <a:rPr lang="en-US" altLang="ja-JP" sz="3200" b="1" dirty="0">
                <a:solidFill>
                  <a:schemeClr val="tx2">
                    <a:lumMod val="75000"/>
                  </a:schemeClr>
                </a:solidFill>
                <a:latin typeface="游ゴシック" panose="020B0400000000000000" pitchFamily="50" charset="-128"/>
                <a:ea typeface="游ゴシック" panose="020B0400000000000000" pitchFamily="50" charset="-128"/>
              </a:rPr>
              <a:t>API</a:t>
            </a:r>
            <a:r>
              <a:rPr lang="ja-JP" altLang="en-US" sz="3200" b="1" dirty="0">
                <a:solidFill>
                  <a:schemeClr val="tx2">
                    <a:lumMod val="75000"/>
                  </a:schemeClr>
                </a:solidFill>
                <a:latin typeface="游ゴシック" panose="020B0400000000000000" pitchFamily="50" charset="-128"/>
                <a:ea typeface="游ゴシック" panose="020B0400000000000000" pitchFamily="50" charset="-128"/>
              </a:rPr>
              <a:t>叩いて</a:t>
            </a: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a:t>
            </a:r>
            <a:endParaRPr lang="en-US" altLang="ja-JP" sz="3200" dirty="0">
              <a:solidFill>
                <a:schemeClr val="tx2">
                  <a:lumMod val="75000"/>
                </a:schemeClr>
              </a:solidFill>
              <a:latin typeface="游ゴシック" panose="020B0400000000000000" pitchFamily="50" charset="-128"/>
              <a:ea typeface="游ゴシック" panose="020B0400000000000000" pitchFamily="50" charset="-128"/>
            </a:endParaRPr>
          </a:p>
          <a:p>
            <a:pPr algn="ctr"/>
            <a:r>
              <a:rPr lang="en-US" altLang="ja-JP" sz="3200" dirty="0">
                <a:solidFill>
                  <a:schemeClr val="tx2">
                    <a:lumMod val="75000"/>
                  </a:schemeClr>
                </a:solidFill>
                <a:latin typeface="游ゴシック" panose="020B0400000000000000" pitchFamily="50" charset="-128"/>
                <a:ea typeface="游ゴシック" panose="020B0400000000000000" pitchFamily="50" charset="-128"/>
              </a:rPr>
              <a:t>20</a:t>
            </a: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万件の顧客</a:t>
            </a:r>
            <a:r>
              <a:rPr lang="en-US" altLang="ja-JP" sz="3200" b="1" dirty="0">
                <a:solidFill>
                  <a:schemeClr val="tx2">
                    <a:lumMod val="75000"/>
                  </a:schemeClr>
                </a:solidFill>
                <a:latin typeface="游ゴシック" panose="020B0400000000000000" pitchFamily="50" charset="-128"/>
                <a:ea typeface="游ゴシック" panose="020B0400000000000000" pitchFamily="50" charset="-128"/>
              </a:rPr>
              <a:t>JSON</a:t>
            </a: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データ</a:t>
            </a:r>
            <a:r>
              <a:rPr lang="ja-JP" altLang="en-US" sz="3200" b="1" dirty="0">
                <a:solidFill>
                  <a:schemeClr val="tx2">
                    <a:lumMod val="75000"/>
                  </a:schemeClr>
                </a:solidFill>
                <a:latin typeface="游ゴシック" panose="020B0400000000000000" pitchFamily="50" charset="-128"/>
                <a:ea typeface="游ゴシック" panose="020B0400000000000000" pitchFamily="50" charset="-128"/>
              </a:rPr>
              <a:t>パース</a:t>
            </a:r>
            <a:r>
              <a:rPr lang="ja-JP" altLang="en-US" sz="3200" dirty="0">
                <a:solidFill>
                  <a:schemeClr val="tx2">
                    <a:lumMod val="75000"/>
                  </a:schemeClr>
                </a:solidFill>
                <a:latin typeface="游ゴシック" panose="020B0400000000000000" pitchFamily="50" charset="-128"/>
                <a:ea typeface="游ゴシック" panose="020B0400000000000000" pitchFamily="50" charset="-128"/>
              </a:rPr>
              <a:t>しといて」</a:t>
            </a:r>
            <a:endParaRPr lang="en-US" altLang="ja-JP" sz="32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7" name="吹き出し: 角を丸めた四角形 6">
            <a:extLst>
              <a:ext uri="{FF2B5EF4-FFF2-40B4-BE49-F238E27FC236}">
                <a16:creationId xmlns:a16="http://schemas.microsoft.com/office/drawing/2014/main" id="{C10FA6A6-8903-4BEE-9B15-93CFE30CBD4B}"/>
              </a:ext>
            </a:extLst>
          </p:cNvPr>
          <p:cNvSpPr/>
          <p:nvPr/>
        </p:nvSpPr>
        <p:spPr>
          <a:xfrm>
            <a:off x="5804836" y="1925812"/>
            <a:ext cx="929135" cy="753526"/>
          </a:xfrm>
          <a:prstGeom prst="wedgeRoundRectCallout">
            <a:avLst>
              <a:gd name="adj1" fmla="val 30624"/>
              <a:gd name="adj2" fmla="val 98193"/>
              <a:gd name="adj3" fmla="val 16667"/>
            </a:avLst>
          </a:prstGeom>
          <a:noFill/>
          <a:ln>
            <a:solidFill>
              <a:srgbClr val="379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rgbClr val="3791C9"/>
                </a:solidFill>
                <a:latin typeface="游ゴシック" panose="020B0400000000000000" pitchFamily="50" charset="-128"/>
                <a:ea typeface="游ゴシック" panose="020B0400000000000000" pitchFamily="50" charset="-128"/>
              </a:rPr>
              <a:t>？</a:t>
            </a:r>
            <a:endParaRPr kumimoji="1" lang="en-US" altLang="ja-JP" sz="3600" b="1" dirty="0">
              <a:solidFill>
                <a:srgbClr val="3791C9"/>
              </a:solidFill>
              <a:latin typeface="游ゴシック" panose="020B0400000000000000" pitchFamily="50" charset="-128"/>
              <a:ea typeface="游ゴシック" panose="020B0400000000000000" pitchFamily="50" charset="-128"/>
            </a:endParaRPr>
          </a:p>
        </p:txBody>
      </p:sp>
      <p:sp>
        <p:nvSpPr>
          <p:cNvPr id="8" name="吹き出し: 角を丸めた四角形 7">
            <a:extLst>
              <a:ext uri="{FF2B5EF4-FFF2-40B4-BE49-F238E27FC236}">
                <a16:creationId xmlns:a16="http://schemas.microsoft.com/office/drawing/2014/main" id="{391DACF2-C518-4959-AAE0-C3E729BD06CD}"/>
              </a:ext>
            </a:extLst>
          </p:cNvPr>
          <p:cNvSpPr/>
          <p:nvPr/>
        </p:nvSpPr>
        <p:spPr>
          <a:xfrm>
            <a:off x="7353552" y="1925812"/>
            <a:ext cx="929135" cy="753526"/>
          </a:xfrm>
          <a:prstGeom prst="wedgeRoundRectCallout">
            <a:avLst>
              <a:gd name="adj1" fmla="val 9042"/>
              <a:gd name="adj2" fmla="val 99257"/>
              <a:gd name="adj3" fmla="val 16667"/>
            </a:avLst>
          </a:prstGeom>
          <a:noFill/>
          <a:ln>
            <a:solidFill>
              <a:srgbClr val="379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rgbClr val="3791C9"/>
                </a:solidFill>
                <a:latin typeface="游ゴシック" panose="020B0400000000000000" pitchFamily="50" charset="-128"/>
                <a:ea typeface="游ゴシック" panose="020B0400000000000000" pitchFamily="50" charset="-128"/>
              </a:rPr>
              <a:t>？</a:t>
            </a:r>
            <a:endParaRPr kumimoji="1" lang="en-US" altLang="ja-JP" sz="3600" b="1" dirty="0">
              <a:solidFill>
                <a:srgbClr val="3791C9"/>
              </a:solidFill>
              <a:latin typeface="游ゴシック" panose="020B0400000000000000" pitchFamily="50" charset="-128"/>
              <a:ea typeface="游ゴシック" panose="020B0400000000000000" pitchFamily="50" charset="-128"/>
            </a:endParaRPr>
          </a:p>
        </p:txBody>
      </p:sp>
      <p:sp>
        <p:nvSpPr>
          <p:cNvPr id="9" name="吹き出し: 角を丸めた四角形 8">
            <a:extLst>
              <a:ext uri="{FF2B5EF4-FFF2-40B4-BE49-F238E27FC236}">
                <a16:creationId xmlns:a16="http://schemas.microsoft.com/office/drawing/2014/main" id="{375E8C51-AE67-4425-943B-481D1ADA0CCB}"/>
              </a:ext>
            </a:extLst>
          </p:cNvPr>
          <p:cNvSpPr/>
          <p:nvPr/>
        </p:nvSpPr>
        <p:spPr>
          <a:xfrm>
            <a:off x="5893067" y="4360783"/>
            <a:ext cx="929135" cy="753526"/>
          </a:xfrm>
          <a:prstGeom prst="wedgeRoundRectCallout">
            <a:avLst>
              <a:gd name="adj1" fmla="val 47890"/>
              <a:gd name="adj2" fmla="val -92348"/>
              <a:gd name="adj3" fmla="val 16667"/>
            </a:avLst>
          </a:prstGeom>
          <a:noFill/>
          <a:ln>
            <a:solidFill>
              <a:srgbClr val="379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rgbClr val="3791C9"/>
                </a:solidFill>
                <a:latin typeface="游ゴシック" panose="020B0400000000000000" pitchFamily="50" charset="-128"/>
                <a:ea typeface="游ゴシック" panose="020B0400000000000000" pitchFamily="50" charset="-128"/>
              </a:rPr>
              <a:t>？</a:t>
            </a:r>
            <a:endParaRPr kumimoji="1" lang="en-US" altLang="ja-JP" sz="3600" b="1" dirty="0">
              <a:solidFill>
                <a:srgbClr val="3791C9"/>
              </a:solidFill>
              <a:latin typeface="游ゴシック" panose="020B0400000000000000" pitchFamily="50" charset="-128"/>
              <a:ea typeface="游ゴシック" panose="020B0400000000000000" pitchFamily="50" charset="-128"/>
            </a:endParaRPr>
          </a:p>
        </p:txBody>
      </p:sp>
      <p:sp>
        <p:nvSpPr>
          <p:cNvPr id="11" name="吹き出し: 角を丸めた四角形 10">
            <a:extLst>
              <a:ext uri="{FF2B5EF4-FFF2-40B4-BE49-F238E27FC236}">
                <a16:creationId xmlns:a16="http://schemas.microsoft.com/office/drawing/2014/main" id="{7D2F12B1-E35B-46E3-B741-20B6AC51BF39}"/>
              </a:ext>
            </a:extLst>
          </p:cNvPr>
          <p:cNvSpPr/>
          <p:nvPr/>
        </p:nvSpPr>
        <p:spPr>
          <a:xfrm>
            <a:off x="8748563" y="1915568"/>
            <a:ext cx="929135" cy="753526"/>
          </a:xfrm>
          <a:prstGeom prst="wedgeRoundRectCallout">
            <a:avLst>
              <a:gd name="adj1" fmla="val -48798"/>
              <a:gd name="adj2" fmla="val 103515"/>
              <a:gd name="adj3" fmla="val 16667"/>
            </a:avLst>
          </a:prstGeom>
          <a:noFill/>
          <a:ln>
            <a:solidFill>
              <a:srgbClr val="379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rgbClr val="3791C9"/>
                </a:solidFill>
                <a:latin typeface="游ゴシック" panose="020B0400000000000000" pitchFamily="50" charset="-128"/>
                <a:ea typeface="游ゴシック" panose="020B0400000000000000" pitchFamily="50" charset="-128"/>
              </a:rPr>
              <a:t>？</a:t>
            </a:r>
            <a:endParaRPr kumimoji="1" lang="en-US" altLang="ja-JP" sz="3600" b="1" dirty="0">
              <a:solidFill>
                <a:srgbClr val="3791C9"/>
              </a:solidFill>
              <a:latin typeface="游ゴシック" panose="020B0400000000000000" pitchFamily="50" charset="-128"/>
              <a:ea typeface="游ゴシック" panose="020B0400000000000000" pitchFamily="50" charset="-128"/>
            </a:endParaRPr>
          </a:p>
        </p:txBody>
      </p:sp>
      <p:sp>
        <p:nvSpPr>
          <p:cNvPr id="12" name="吹き出し: 角を丸めた四角形 11">
            <a:extLst>
              <a:ext uri="{FF2B5EF4-FFF2-40B4-BE49-F238E27FC236}">
                <a16:creationId xmlns:a16="http://schemas.microsoft.com/office/drawing/2014/main" id="{F8D68116-5F7B-4585-9FA5-0546AF624E95}"/>
              </a:ext>
            </a:extLst>
          </p:cNvPr>
          <p:cNvSpPr/>
          <p:nvPr/>
        </p:nvSpPr>
        <p:spPr>
          <a:xfrm>
            <a:off x="4241830" y="4350539"/>
            <a:ext cx="929135" cy="753526"/>
          </a:xfrm>
          <a:prstGeom prst="wedgeRoundRectCallout">
            <a:avLst>
              <a:gd name="adj1" fmla="val 47890"/>
              <a:gd name="adj2" fmla="val -92348"/>
              <a:gd name="adj3" fmla="val 16667"/>
            </a:avLst>
          </a:prstGeom>
          <a:noFill/>
          <a:ln>
            <a:solidFill>
              <a:srgbClr val="379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rgbClr val="3791C9"/>
                </a:solidFill>
                <a:latin typeface="游ゴシック" panose="020B0400000000000000" pitchFamily="50" charset="-128"/>
                <a:ea typeface="游ゴシック" panose="020B0400000000000000" pitchFamily="50" charset="-128"/>
              </a:rPr>
              <a:t>？</a:t>
            </a:r>
            <a:endParaRPr kumimoji="1" lang="en-US" altLang="ja-JP" sz="3600" b="1" dirty="0">
              <a:solidFill>
                <a:srgbClr val="3791C9"/>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781386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2A580757-A735-4EA6-A264-8B0A3BF00205}"/>
              </a:ext>
            </a:extLst>
          </p:cNvPr>
          <p:cNvSpPr/>
          <p:nvPr/>
        </p:nvSpPr>
        <p:spPr>
          <a:xfrm>
            <a:off x="1636295" y="1377479"/>
            <a:ext cx="9407271" cy="3306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lnSpc>
                <a:spcPct val="150000"/>
              </a:lnSpc>
              <a:buFont typeface="Wingdings" panose="05000000000000000000" pitchFamily="2" charset="2"/>
              <a:buChar char="p"/>
            </a:pPr>
            <a:r>
              <a:rPr lang="ja-JP" altLang="en-US" sz="2800" dirty="0">
                <a:solidFill>
                  <a:schemeClr val="tx2">
                    <a:lumMod val="75000"/>
                  </a:schemeClr>
                </a:solidFill>
                <a:latin typeface="游ゴシック" panose="020B0400000000000000" pitchFamily="50" charset="-128"/>
                <a:ea typeface="游ゴシック" panose="020B0400000000000000" pitchFamily="50" charset="-128"/>
              </a:rPr>
              <a:t>慣れない</a:t>
            </a:r>
            <a:r>
              <a:rPr lang="en-US" altLang="ja-JP" sz="2800" dirty="0">
                <a:solidFill>
                  <a:schemeClr val="tx2">
                    <a:lumMod val="75000"/>
                  </a:schemeClr>
                </a:solidFill>
                <a:latin typeface="游ゴシック" panose="020B0400000000000000" pitchFamily="50" charset="-128"/>
                <a:ea typeface="游ゴシック" panose="020B0400000000000000" pitchFamily="50" charset="-128"/>
              </a:rPr>
              <a:t>MAC OS</a:t>
            </a:r>
            <a:r>
              <a:rPr lang="ja-JP" altLang="en-US" sz="2800" dirty="0">
                <a:solidFill>
                  <a:schemeClr val="tx2">
                    <a:lumMod val="75000"/>
                  </a:schemeClr>
                </a:solidFill>
                <a:latin typeface="游ゴシック" panose="020B0400000000000000" pitchFamily="50" charset="-128"/>
                <a:ea typeface="游ゴシック" panose="020B0400000000000000" pitchFamily="50" charset="-128"/>
              </a:rPr>
              <a:t>，</a:t>
            </a:r>
            <a:r>
              <a:rPr lang="en-US" altLang="ja-JP" sz="2800" dirty="0">
                <a:solidFill>
                  <a:schemeClr val="tx2">
                    <a:lumMod val="75000"/>
                  </a:schemeClr>
                </a:solidFill>
                <a:latin typeface="游ゴシック" panose="020B0400000000000000" pitchFamily="50" charset="-128"/>
                <a:ea typeface="游ゴシック" panose="020B0400000000000000" pitchFamily="50" charset="-128"/>
              </a:rPr>
              <a:t>Home Brew</a:t>
            </a:r>
            <a:r>
              <a:rPr lang="ja-JP" altLang="en-US" sz="2800" dirty="0">
                <a:solidFill>
                  <a:schemeClr val="tx2">
                    <a:lumMod val="75000"/>
                  </a:schemeClr>
                </a:solidFill>
                <a:latin typeface="游ゴシック" panose="020B0400000000000000" pitchFamily="50" charset="-128"/>
                <a:ea typeface="游ゴシック" panose="020B0400000000000000" pitchFamily="50" charset="-128"/>
              </a:rPr>
              <a:t>ってなんぞや</a:t>
            </a:r>
            <a:endParaRPr lang="en-US" altLang="ja-JP" sz="2800" dirty="0">
              <a:solidFill>
                <a:schemeClr val="tx2">
                  <a:lumMod val="75000"/>
                </a:schemeClr>
              </a:solidFill>
              <a:latin typeface="游ゴシック" panose="020B0400000000000000" pitchFamily="50" charset="-128"/>
              <a:ea typeface="游ゴシック" panose="020B0400000000000000" pitchFamily="50" charset="-128"/>
            </a:endParaRPr>
          </a:p>
          <a:p>
            <a:pPr marL="457200" indent="-457200">
              <a:lnSpc>
                <a:spcPct val="150000"/>
              </a:lnSpc>
              <a:buFont typeface="Wingdings" panose="05000000000000000000" pitchFamily="2" charset="2"/>
              <a:buChar char="p"/>
            </a:pPr>
            <a:r>
              <a:rPr lang="ja-JP" altLang="en-US" sz="2800" dirty="0">
                <a:solidFill>
                  <a:schemeClr val="tx2">
                    <a:lumMod val="75000"/>
                  </a:schemeClr>
                </a:solidFill>
                <a:latin typeface="游ゴシック" panose="020B0400000000000000" pitchFamily="50" charset="-128"/>
                <a:ea typeface="游ゴシック" panose="020B0400000000000000" pitchFamily="50" charset="-128"/>
              </a:rPr>
              <a:t>ソフトウェアインストールが許可制の会社</a:t>
            </a:r>
            <a:r>
              <a:rPr lang="en-US" altLang="ja-JP" sz="2800" dirty="0">
                <a:solidFill>
                  <a:schemeClr val="tx2">
                    <a:lumMod val="75000"/>
                  </a:schemeClr>
                </a:solidFill>
                <a:latin typeface="游ゴシック" panose="020B0400000000000000" pitchFamily="50" charset="-128"/>
                <a:ea typeface="游ゴシック" panose="020B0400000000000000" pitchFamily="50" charset="-128"/>
              </a:rPr>
              <a:t>PC</a:t>
            </a:r>
          </a:p>
          <a:p>
            <a:pPr marL="457200" indent="-457200">
              <a:lnSpc>
                <a:spcPct val="150000"/>
              </a:lnSpc>
              <a:buFont typeface="Wingdings" panose="05000000000000000000" pitchFamily="2" charset="2"/>
              <a:buChar char="p"/>
            </a:pPr>
            <a:r>
              <a:rPr lang="ja-JP" altLang="en-US" sz="2800" dirty="0">
                <a:solidFill>
                  <a:schemeClr val="tx2">
                    <a:lumMod val="75000"/>
                  </a:schemeClr>
                </a:solidFill>
                <a:latin typeface="游ゴシック" panose="020B0400000000000000" pitchFamily="50" charset="-128"/>
                <a:ea typeface="游ゴシック" panose="020B0400000000000000" pitchFamily="50" charset="-128"/>
              </a:rPr>
              <a:t>個人情報が含まれるのでミスれない</a:t>
            </a:r>
            <a:endParaRPr lang="en-US" altLang="ja-JP" sz="2800" dirty="0">
              <a:solidFill>
                <a:schemeClr val="tx2">
                  <a:lumMod val="75000"/>
                </a:schemeClr>
              </a:solidFill>
              <a:latin typeface="游ゴシック" panose="020B0400000000000000" pitchFamily="50" charset="-128"/>
              <a:ea typeface="游ゴシック" panose="020B0400000000000000" pitchFamily="50" charset="-128"/>
            </a:endParaRPr>
          </a:p>
          <a:p>
            <a:pPr marL="457200" indent="-457200">
              <a:lnSpc>
                <a:spcPct val="150000"/>
              </a:lnSpc>
              <a:buFont typeface="Wingdings" panose="05000000000000000000" pitchFamily="2" charset="2"/>
              <a:buChar char="p"/>
            </a:pPr>
            <a:r>
              <a:rPr lang="ja-JP" altLang="en-US" sz="2800" dirty="0">
                <a:solidFill>
                  <a:schemeClr val="tx2">
                    <a:lumMod val="75000"/>
                  </a:schemeClr>
                </a:solidFill>
                <a:latin typeface="游ゴシック" panose="020B0400000000000000" pitchFamily="50" charset="-128"/>
                <a:ea typeface="游ゴシック" panose="020B0400000000000000" pitchFamily="50" charset="-128"/>
              </a:rPr>
              <a:t>「ハードコーディングですね</a:t>
            </a:r>
            <a:r>
              <a:rPr lang="en-US" altLang="ja-JP" sz="2800" dirty="0">
                <a:solidFill>
                  <a:schemeClr val="tx2">
                    <a:lumMod val="75000"/>
                  </a:schemeClr>
                </a:solidFill>
                <a:latin typeface="游ゴシック" panose="020B0400000000000000" pitchFamily="50" charset="-128"/>
                <a:ea typeface="游ゴシック" panose="020B0400000000000000" pitchFamily="50" charset="-128"/>
              </a:rPr>
              <a:t>w</a:t>
            </a:r>
            <a:r>
              <a:rPr lang="ja-JP" altLang="en-US" sz="2800" dirty="0">
                <a:solidFill>
                  <a:schemeClr val="tx2">
                    <a:lumMod val="75000"/>
                  </a:schemeClr>
                </a:solidFill>
                <a:latin typeface="游ゴシック" panose="020B0400000000000000" pitchFamily="50" charset="-128"/>
                <a:ea typeface="游ゴシック" panose="020B0400000000000000" pitchFamily="50" charset="-128"/>
              </a:rPr>
              <a:t>」という煽り</a:t>
            </a:r>
            <a:endParaRPr lang="en-US" altLang="ja-JP" sz="2800" dirty="0">
              <a:solidFill>
                <a:schemeClr val="tx2">
                  <a:lumMod val="75000"/>
                </a:schemeClr>
              </a:solidFill>
              <a:latin typeface="游ゴシック" panose="020B0400000000000000" pitchFamily="50" charset="-128"/>
              <a:ea typeface="游ゴシック" panose="020B0400000000000000" pitchFamily="50" charset="-128"/>
            </a:endParaRPr>
          </a:p>
          <a:p>
            <a:pPr marL="457200" indent="-457200">
              <a:lnSpc>
                <a:spcPct val="150000"/>
              </a:lnSpc>
              <a:buFont typeface="Wingdings" panose="05000000000000000000" pitchFamily="2" charset="2"/>
              <a:buChar char="p"/>
            </a:pPr>
            <a:endParaRPr lang="en-US" altLang="ja-JP" sz="2800" dirty="0">
              <a:solidFill>
                <a:schemeClr val="tx2">
                  <a:lumMod val="75000"/>
                </a:schemeClr>
              </a:solidFill>
              <a:latin typeface="游ゴシック" panose="020B0400000000000000" pitchFamily="50" charset="-128"/>
              <a:ea typeface="游ゴシック" panose="020B0400000000000000" pitchFamily="50" charset="-128"/>
            </a:endParaRPr>
          </a:p>
          <a:p>
            <a:pPr>
              <a:lnSpc>
                <a:spcPct val="150000"/>
              </a:lnSpc>
            </a:pPr>
            <a:r>
              <a:rPr lang="ja-JP" altLang="en-US" sz="2800" b="1" dirty="0">
                <a:solidFill>
                  <a:srgbClr val="FF0066"/>
                </a:solidFill>
                <a:latin typeface="游ゴシック" panose="020B0400000000000000" pitchFamily="50" charset="-128"/>
                <a:ea typeface="游ゴシック" panose="020B0400000000000000" pitchFamily="50" charset="-128"/>
              </a:rPr>
              <a:t>結果：</a:t>
            </a:r>
            <a:endParaRPr lang="en-US" altLang="ja-JP" sz="2800" b="1" dirty="0">
              <a:solidFill>
                <a:srgbClr val="FF0066"/>
              </a:solidFill>
              <a:latin typeface="游ゴシック" panose="020B0400000000000000" pitchFamily="50" charset="-128"/>
              <a:ea typeface="游ゴシック" panose="020B0400000000000000" pitchFamily="50" charset="-128"/>
            </a:endParaRPr>
          </a:p>
          <a:p>
            <a:pPr>
              <a:lnSpc>
                <a:spcPct val="150000"/>
              </a:lnSpc>
            </a:pPr>
            <a:r>
              <a:rPr lang="en-US" altLang="ja-JP" sz="2800" b="1" dirty="0">
                <a:solidFill>
                  <a:srgbClr val="FF0066"/>
                </a:solidFill>
                <a:latin typeface="游ゴシック" panose="020B0400000000000000" pitchFamily="50" charset="-128"/>
                <a:ea typeface="游ゴシック" panose="020B0400000000000000" pitchFamily="50" charset="-128"/>
              </a:rPr>
              <a:t>Python</a:t>
            </a:r>
            <a:r>
              <a:rPr lang="ja-JP" altLang="en-US" sz="2800" b="1" dirty="0">
                <a:solidFill>
                  <a:srgbClr val="FF0066"/>
                </a:solidFill>
                <a:latin typeface="游ゴシック" panose="020B0400000000000000" pitchFamily="50" charset="-128"/>
                <a:ea typeface="游ゴシック" panose="020B0400000000000000" pitchFamily="50" charset="-128"/>
              </a:rPr>
              <a:t>めちゃ分かりやすいので一か月で何とかなった．</a:t>
            </a:r>
            <a:endParaRPr lang="en-US" altLang="ja-JP" sz="2800" b="1" dirty="0">
              <a:solidFill>
                <a:srgbClr val="FF0066"/>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84296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animEffect transition="in" filter="fade">
                                      <p:cBhvr>
                                        <p:cTn id="7" dur="500"/>
                                        <p:tgtEl>
                                          <p:spTgt spid="1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2" end="2"/>
                                            </p:txEl>
                                          </p:spTgt>
                                        </p:tgtEl>
                                        <p:attrNameLst>
                                          <p:attrName>style.visibility</p:attrName>
                                        </p:attrNameLst>
                                      </p:cBhvr>
                                      <p:to>
                                        <p:strVal val="visible"/>
                                      </p:to>
                                    </p:set>
                                    <p:animEffect transition="in" filter="fade">
                                      <p:cBhvr>
                                        <p:cTn id="22" dur="500"/>
                                        <p:tgtEl>
                                          <p:spTgt spid="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xEl>
                                              <p:pRg st="3" end="3"/>
                                            </p:txEl>
                                          </p:spTgt>
                                        </p:tgtEl>
                                        <p:attrNameLst>
                                          <p:attrName>style.visibility</p:attrName>
                                        </p:attrNameLst>
                                      </p:cBhvr>
                                      <p:to>
                                        <p:strVal val="visible"/>
                                      </p:to>
                                    </p:set>
                                    <p:animEffect transition="in" filter="fade">
                                      <p:cBhvr>
                                        <p:cTn id="27" dur="500"/>
                                        <p:tgtEl>
                                          <p:spTgt spid="1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fade">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animEffect transition="in" filter="fade">
                                      <p:cBhvr>
                                        <p:cTn id="37"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p:txBody>
          <a:bodyPr/>
          <a:lstStyle/>
          <a:p>
            <a:pPr rtl="0"/>
            <a:fld id="{3FE9C3F6-23B1-4AC7-8654-56B71A245609}" type="datetime1">
              <a:rPr lang="ja-JP" altLang="en-US" smtClean="0"/>
              <a:t>2021/3/15</a:t>
            </a:fld>
            <a:endParaRPr lang="en-US" dirty="0"/>
          </a:p>
        </p:txBody>
      </p:sp>
      <p:sp>
        <p:nvSpPr>
          <p:cNvPr id="5" name="正方形/長方形 4">
            <a:extLst>
              <a:ext uri="{FF2B5EF4-FFF2-40B4-BE49-F238E27FC236}">
                <a16:creationId xmlns:a16="http://schemas.microsoft.com/office/drawing/2014/main" id="{4C6CCBB5-DA62-4F26-9E27-C6497D29CEA9}"/>
              </a:ext>
            </a:extLst>
          </p:cNvPr>
          <p:cNvSpPr/>
          <p:nvPr/>
        </p:nvSpPr>
        <p:spPr>
          <a:xfrm>
            <a:off x="3430603" y="2370221"/>
            <a:ext cx="5330794"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p"/>
            </a:pPr>
            <a:r>
              <a:rPr kumimoji="1" lang="en-US" altLang="ja-JP" sz="2400" b="1" dirty="0">
                <a:solidFill>
                  <a:schemeClr val="tx2">
                    <a:lumMod val="75000"/>
                  </a:schemeClr>
                </a:solidFill>
                <a:latin typeface="游ゴシック" panose="020B0400000000000000" pitchFamily="50" charset="-128"/>
                <a:ea typeface="游ゴシック" panose="020B0400000000000000" pitchFamily="50" charset="-128"/>
              </a:rPr>
              <a:t>Python</a:t>
            </a:r>
            <a:r>
              <a:rPr kumimoji="1" lang="ja-JP" altLang="en-US" sz="2400" b="1" dirty="0">
                <a:solidFill>
                  <a:schemeClr val="tx2">
                    <a:lumMod val="75000"/>
                  </a:schemeClr>
                </a:solidFill>
                <a:latin typeface="游ゴシック" panose="020B0400000000000000" pitchFamily="50" charset="-128"/>
                <a:ea typeface="游ゴシック" panose="020B0400000000000000" pitchFamily="50" charset="-128"/>
              </a:rPr>
              <a:t>の特徴</a:t>
            </a:r>
            <a:endParaRPr kumimoji="1" lang="en-US" altLang="ja-JP" sz="2400" b="1"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2400" b="1" dirty="0">
                <a:solidFill>
                  <a:schemeClr val="tx2">
                    <a:lumMod val="75000"/>
                  </a:schemeClr>
                </a:solidFill>
                <a:latin typeface="游ゴシック" panose="020B0400000000000000" pitchFamily="50" charset="-128"/>
                <a:ea typeface="游ゴシック" panose="020B0400000000000000" pitchFamily="50" charset="-128"/>
              </a:rPr>
              <a:t>ライブラリ，モジュールとは？</a:t>
            </a:r>
            <a:endParaRPr kumimoji="1" lang="en-US" altLang="ja-JP" sz="2400" b="1"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endParaRPr kumimoji="1" lang="ja-JP" altLang="en-US" sz="2400" dirty="0">
              <a:solidFill>
                <a:schemeClr val="tx2">
                  <a:lumMod val="75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7804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p:txBody>
          <a:bodyPr/>
          <a:lstStyle/>
          <a:p>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基本知識</a:t>
            </a: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p:txBody>
          <a:bodyPr/>
          <a:lstStyle/>
          <a:p>
            <a:pPr rtl="0"/>
            <a:fld id="{3FE9C3F6-23B1-4AC7-8654-56B71A245609}" type="datetime1">
              <a:rPr lang="ja-JP" altLang="en-US" smtClean="0"/>
              <a:t>2021/3/15</a:t>
            </a:fld>
            <a:endParaRPr lang="en-US" dirty="0"/>
          </a:p>
        </p:txBody>
      </p:sp>
      <p:graphicFrame>
        <p:nvGraphicFramePr>
          <p:cNvPr id="14" name="表 7">
            <a:extLst>
              <a:ext uri="{FF2B5EF4-FFF2-40B4-BE49-F238E27FC236}">
                <a16:creationId xmlns:a16="http://schemas.microsoft.com/office/drawing/2014/main" id="{D06C2276-032C-413D-BA31-D181B5C426F7}"/>
              </a:ext>
            </a:extLst>
          </p:cNvPr>
          <p:cNvGraphicFramePr>
            <a:graphicFrameLocks noGrp="1"/>
          </p:cNvGraphicFramePr>
          <p:nvPr>
            <p:extLst>
              <p:ext uri="{D42A27DB-BD31-4B8C-83A1-F6EECF244321}">
                <p14:modId xmlns:p14="http://schemas.microsoft.com/office/powerpoint/2010/main" val="4150971453"/>
              </p:ext>
            </p:extLst>
          </p:nvPr>
        </p:nvGraphicFramePr>
        <p:xfrm>
          <a:off x="581192" y="1694933"/>
          <a:ext cx="11029616" cy="4533037"/>
        </p:xfrm>
        <a:graphic>
          <a:graphicData uri="http://schemas.openxmlformats.org/drawingml/2006/table">
            <a:tbl>
              <a:tblPr firstRow="1" bandRow="1">
                <a:tableStyleId>{5C22544A-7EE6-4342-B048-85BDC9FD1C3A}</a:tableStyleId>
              </a:tblPr>
              <a:tblGrid>
                <a:gridCol w="2143347">
                  <a:extLst>
                    <a:ext uri="{9D8B030D-6E8A-4147-A177-3AD203B41FA5}">
                      <a16:colId xmlns:a16="http://schemas.microsoft.com/office/drawing/2014/main" val="3185900040"/>
                    </a:ext>
                  </a:extLst>
                </a:gridCol>
                <a:gridCol w="3371461">
                  <a:extLst>
                    <a:ext uri="{9D8B030D-6E8A-4147-A177-3AD203B41FA5}">
                      <a16:colId xmlns:a16="http://schemas.microsoft.com/office/drawing/2014/main" val="3391042929"/>
                    </a:ext>
                  </a:extLst>
                </a:gridCol>
                <a:gridCol w="2757404">
                  <a:extLst>
                    <a:ext uri="{9D8B030D-6E8A-4147-A177-3AD203B41FA5}">
                      <a16:colId xmlns:a16="http://schemas.microsoft.com/office/drawing/2014/main" val="2553685722"/>
                    </a:ext>
                  </a:extLst>
                </a:gridCol>
                <a:gridCol w="2757404">
                  <a:extLst>
                    <a:ext uri="{9D8B030D-6E8A-4147-A177-3AD203B41FA5}">
                      <a16:colId xmlns:a16="http://schemas.microsoft.com/office/drawing/2014/main" val="411541065"/>
                    </a:ext>
                  </a:extLst>
                </a:gridCol>
              </a:tblGrid>
              <a:tr h="605369">
                <a:tc>
                  <a:txBody>
                    <a:bodyPr/>
                    <a:lstStyle/>
                    <a:p>
                      <a:pPr algn="ctr">
                        <a:lnSpc>
                          <a:spcPct val="200000"/>
                        </a:lnSpc>
                      </a:pPr>
                      <a:endParaRPr kumimoji="1" lang="en-US" altLang="ja-JP"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200000"/>
                        </a:lnSpc>
                      </a:pPr>
                      <a:r>
                        <a:rPr kumimoji="1" lang="en-US" altLang="ja-JP" b="1" dirty="0">
                          <a:solidFill>
                            <a:srgbClr val="3791C9"/>
                          </a:solidFill>
                          <a:latin typeface="游ゴシック" panose="020B0400000000000000" pitchFamily="50" charset="-128"/>
                          <a:ea typeface="游ゴシック" panose="020B0400000000000000" pitchFamily="50" charset="-128"/>
                        </a:rPr>
                        <a:t>Python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200000"/>
                        </a:lnSpc>
                      </a:pPr>
                      <a:r>
                        <a:rPr kumimoji="1" lang="en-US" altLang="ja-JP" b="1" dirty="0">
                          <a:solidFill>
                            <a:srgbClr val="BC7942"/>
                          </a:solidFill>
                          <a:latin typeface="游ゴシック" panose="020B0400000000000000" pitchFamily="50" charset="-128"/>
                          <a:ea typeface="游ゴシック" panose="020B0400000000000000" pitchFamily="50" charset="-128"/>
                        </a:rPr>
                        <a:t>MATLAB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200000"/>
                        </a:lnSpc>
                      </a:pPr>
                      <a:r>
                        <a:rPr kumimoji="1" lang="en-US" altLang="ja-JP" b="1" dirty="0">
                          <a:solidFill>
                            <a:schemeClr val="accent5">
                              <a:lumMod val="75000"/>
                            </a:schemeClr>
                          </a:solidFill>
                          <a:latin typeface="游ゴシック" panose="020B0400000000000000" pitchFamily="50" charset="-128"/>
                          <a:ea typeface="游ゴシック" panose="020B0400000000000000" pitchFamily="50" charset="-128"/>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677398"/>
                  </a:ext>
                </a:extLst>
              </a:tr>
              <a:tr h="495462">
                <a:tc>
                  <a:txBody>
                    <a:bodyPr/>
                    <a:lstStyle/>
                    <a:p>
                      <a:pPr algn="ctr">
                        <a:lnSpc>
                          <a:spcPct val="150000"/>
                        </a:lnSpc>
                      </a:pPr>
                      <a:r>
                        <a:rPr kumimoji="1" lang="ja-JP" altLang="en-US" b="1" dirty="0">
                          <a:solidFill>
                            <a:schemeClr val="tx2">
                              <a:lumMod val="75000"/>
                            </a:schemeClr>
                          </a:solidFill>
                          <a:latin typeface="游ゴシック" panose="020B0400000000000000" pitchFamily="50" charset="-128"/>
                          <a:ea typeface="游ゴシック" panose="020B0400000000000000" pitchFamily="50" charset="-128"/>
                        </a:rPr>
                        <a:t>種類</a:t>
                      </a:r>
                      <a:endParaRPr kumimoji="1" lang="en-US" altLang="ja-JP" b="1"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kumimoji="1" lang="ja-JP" altLang="en-US" b="0" dirty="0">
                          <a:solidFill>
                            <a:schemeClr val="tx2">
                              <a:lumMod val="75000"/>
                            </a:schemeClr>
                          </a:solidFill>
                          <a:latin typeface="游ゴシック" panose="020B0400000000000000" pitchFamily="50" charset="-128"/>
                          <a:ea typeface="游ゴシック" panose="020B0400000000000000" pitchFamily="50" charset="-128"/>
                        </a:rPr>
                        <a:t>インタプリタ言語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kumimoji="1" lang="ja-JP" altLang="en-US" b="0" dirty="0">
                          <a:solidFill>
                            <a:schemeClr val="tx2">
                              <a:lumMod val="75000"/>
                            </a:schemeClr>
                          </a:solidFill>
                          <a:latin typeface="游ゴシック" panose="020B0400000000000000" pitchFamily="50" charset="-128"/>
                          <a:ea typeface="游ゴシック" panose="020B0400000000000000" pitchFamily="50" charset="-128"/>
                        </a:rPr>
                        <a:t>インタプリタ言語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kumimoji="1" lang="ja-JP" altLang="en-US" b="0" dirty="0">
                          <a:solidFill>
                            <a:schemeClr val="tx2">
                              <a:lumMod val="75000"/>
                            </a:schemeClr>
                          </a:solidFill>
                          <a:latin typeface="游ゴシック" panose="020B0400000000000000" pitchFamily="50" charset="-128"/>
                          <a:ea typeface="游ゴシック" panose="020B0400000000000000" pitchFamily="50" charset="-128"/>
                        </a:rPr>
                        <a:t>コンパイル言語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354453"/>
                  </a:ext>
                </a:extLst>
              </a:tr>
              <a:tr h="618733">
                <a:tc>
                  <a:txBody>
                    <a:bodyPr/>
                    <a:lstStyle/>
                    <a:p>
                      <a:pPr algn="ctr">
                        <a:lnSpc>
                          <a:spcPct val="150000"/>
                        </a:lnSpc>
                      </a:pPr>
                      <a:r>
                        <a:rPr kumimoji="1" lang="ja-JP" altLang="en-US" b="1" dirty="0">
                          <a:solidFill>
                            <a:schemeClr val="tx2">
                              <a:lumMod val="75000"/>
                            </a:schemeClr>
                          </a:solidFill>
                          <a:latin typeface="游ゴシック" panose="020B0400000000000000" pitchFamily="50" charset="-128"/>
                          <a:ea typeface="游ゴシック" panose="020B0400000000000000" pitchFamily="50" charset="-128"/>
                        </a:rPr>
                        <a:t>特徴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ja-JP" altLang="en-US" sz="1600" b="0" dirty="0">
                          <a:solidFill>
                            <a:schemeClr val="tx2">
                              <a:lumMod val="75000"/>
                            </a:schemeClr>
                          </a:solidFill>
                          <a:latin typeface="游ゴシック" panose="020B0400000000000000" pitchFamily="50" charset="-128"/>
                          <a:ea typeface="游ゴシック" panose="020B0400000000000000" pitchFamily="50" charset="-128"/>
                        </a:rPr>
                        <a:t>読みやすく，効率の良いコード</a:t>
                      </a:r>
                      <a:endParaRPr kumimoji="1" lang="en-US" altLang="ja-JP" sz="1600" b="0"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ja-JP" altLang="en-US" sz="1600" b="0" dirty="0">
                          <a:solidFill>
                            <a:schemeClr val="tx2">
                              <a:lumMod val="75000"/>
                            </a:schemeClr>
                          </a:solidFill>
                          <a:latin typeface="游ゴシック" panose="020B0400000000000000" pitchFamily="50" charset="-128"/>
                          <a:ea typeface="游ゴシック" panose="020B0400000000000000" pitchFamily="50" charset="-128"/>
                        </a:rPr>
                        <a:t>有料，数値解析，</a:t>
                      </a:r>
                      <a:r>
                        <a:rPr kumimoji="1" lang="en-US" altLang="ja-JP" sz="1600" b="0" dirty="0">
                          <a:solidFill>
                            <a:schemeClr val="tx2">
                              <a:lumMod val="75000"/>
                            </a:schemeClr>
                          </a:solidFill>
                          <a:latin typeface="游ゴシック" panose="020B0400000000000000" pitchFamily="50" charset="-128"/>
                          <a:ea typeface="游ゴシック" panose="020B0400000000000000" pitchFamily="50" charset="-128"/>
                        </a:rPr>
                        <a:t>GUI</a:t>
                      </a:r>
                      <a:endParaRPr kumimoji="1" lang="ja-JP" altLang="en-US" sz="1600" b="0"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en-US" altLang="ja-JP" sz="1600" b="0" dirty="0">
                          <a:solidFill>
                            <a:schemeClr val="tx2">
                              <a:lumMod val="75000"/>
                            </a:schemeClr>
                          </a:solidFill>
                          <a:latin typeface="游ゴシック" panose="020B0400000000000000" pitchFamily="50" charset="-128"/>
                          <a:ea typeface="游ゴシック" panose="020B0400000000000000" pitchFamily="50" charset="-128"/>
                        </a:rPr>
                        <a:t>C++, Java</a:t>
                      </a:r>
                      <a:r>
                        <a:rPr kumimoji="1" lang="ja-JP" altLang="en-US" sz="1600" b="0" dirty="0">
                          <a:solidFill>
                            <a:schemeClr val="tx2">
                              <a:lumMod val="75000"/>
                            </a:schemeClr>
                          </a:solidFill>
                          <a:latin typeface="游ゴシック" panose="020B0400000000000000" pitchFamily="50" charset="-128"/>
                          <a:ea typeface="游ゴシック" panose="020B0400000000000000" pitchFamily="50" charset="-128"/>
                        </a:rPr>
                        <a:t>など</a:t>
                      </a:r>
                      <a:r>
                        <a:rPr kumimoji="1" lang="en-US" altLang="ja-JP" sz="1600" b="0" dirty="0">
                          <a:solidFill>
                            <a:schemeClr val="tx2">
                              <a:lumMod val="75000"/>
                            </a:schemeClr>
                          </a:solidFill>
                          <a:latin typeface="游ゴシック" panose="020B0400000000000000" pitchFamily="50" charset="-128"/>
                          <a:ea typeface="游ゴシック" panose="020B0400000000000000" pitchFamily="50" charset="-128"/>
                        </a:rPr>
                        <a:t>C</a:t>
                      </a:r>
                      <a:r>
                        <a:rPr kumimoji="1" lang="ja-JP" altLang="en-US" sz="1600" b="0" dirty="0">
                          <a:solidFill>
                            <a:schemeClr val="tx2">
                              <a:lumMod val="75000"/>
                            </a:schemeClr>
                          </a:solidFill>
                          <a:latin typeface="游ゴシック" panose="020B0400000000000000" pitchFamily="50" charset="-128"/>
                          <a:ea typeface="游ゴシック" panose="020B0400000000000000" pitchFamily="50" charset="-128"/>
                        </a:rPr>
                        <a:t>系の始祖．汎用性・拡張性が高い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4398535"/>
                  </a:ext>
                </a:extLst>
              </a:tr>
              <a:tr h="1074642">
                <a:tc>
                  <a:txBody>
                    <a:bodyPr/>
                    <a:lstStyle/>
                    <a:p>
                      <a:pPr algn="ctr">
                        <a:lnSpc>
                          <a:spcPct val="150000"/>
                        </a:lnSpc>
                      </a:pPr>
                      <a:r>
                        <a:rPr kumimoji="1" lang="ja-JP" altLang="en-US" b="1" dirty="0">
                          <a:solidFill>
                            <a:schemeClr val="tx2">
                              <a:lumMod val="75000"/>
                            </a:schemeClr>
                          </a:solidFill>
                          <a:latin typeface="游ゴシック" panose="020B0400000000000000" pitchFamily="50" charset="-128"/>
                          <a:ea typeface="游ゴシック" panose="020B0400000000000000" pitchFamily="50" charset="-128"/>
                        </a:rPr>
                        <a:t>使用例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ja-JP" altLang="en-US" sz="1600" b="0" dirty="0">
                          <a:solidFill>
                            <a:schemeClr val="tx2">
                              <a:lumMod val="75000"/>
                            </a:schemeClr>
                          </a:solidFill>
                          <a:latin typeface="游ゴシック" panose="020B0400000000000000" pitchFamily="50" charset="-128"/>
                          <a:ea typeface="游ゴシック" panose="020B0400000000000000" pitchFamily="50" charset="-128"/>
                        </a:rPr>
                        <a:t>機械学習，データ分析，</a:t>
                      </a:r>
                      <a:r>
                        <a:rPr kumimoji="1" lang="en-US" altLang="ja-JP" sz="1600" b="0" dirty="0">
                          <a:solidFill>
                            <a:schemeClr val="tx2">
                              <a:lumMod val="75000"/>
                            </a:schemeClr>
                          </a:solidFill>
                          <a:latin typeface="游ゴシック" panose="020B0400000000000000" pitchFamily="50" charset="-128"/>
                          <a:ea typeface="游ゴシック" panose="020B0400000000000000" pitchFamily="50" charset="-128"/>
                        </a:rPr>
                        <a:t>Web</a:t>
                      </a:r>
                      <a:r>
                        <a:rPr kumimoji="1" lang="ja-JP" altLang="en-US" sz="1600" b="0" dirty="0">
                          <a:solidFill>
                            <a:schemeClr val="tx2">
                              <a:lumMod val="75000"/>
                            </a:schemeClr>
                          </a:solidFill>
                          <a:latin typeface="游ゴシック" panose="020B0400000000000000" pitchFamily="50" charset="-128"/>
                          <a:ea typeface="游ゴシック" panose="020B0400000000000000" pitchFamily="50" charset="-128"/>
                        </a:rPr>
                        <a:t>アプリケーション</a:t>
                      </a:r>
                      <a:endParaRPr kumimoji="1" lang="en-US" altLang="ja-JP" sz="1600" b="0" dirty="0">
                        <a:solidFill>
                          <a:schemeClr val="tx2">
                            <a:lumMod val="75000"/>
                          </a:schemeClr>
                        </a:solidFill>
                        <a:latin typeface="游ゴシック" panose="020B0400000000000000" pitchFamily="50" charset="-128"/>
                        <a:ea typeface="游ゴシック" panose="020B0400000000000000" pitchFamily="50" charset="-128"/>
                      </a:endParaRPr>
                    </a:p>
                    <a:p>
                      <a:pPr algn="ctr">
                        <a:lnSpc>
                          <a:spcPct val="100000"/>
                        </a:lnSpc>
                      </a:pPr>
                      <a:r>
                        <a:rPr kumimoji="1" lang="en-US" altLang="ja-JP" sz="1400" b="1" dirty="0">
                          <a:solidFill>
                            <a:schemeClr val="tx2">
                              <a:lumMod val="75000"/>
                            </a:schemeClr>
                          </a:solidFill>
                          <a:latin typeface="游ゴシック" panose="020B0400000000000000" pitchFamily="50" charset="-128"/>
                          <a:ea typeface="游ゴシック" panose="020B0400000000000000" pitchFamily="50" charset="-128"/>
                        </a:rPr>
                        <a:t>YOUTUBE, Dropbox</a:t>
                      </a:r>
                    </a:p>
                    <a:p>
                      <a:pPr algn="ctr">
                        <a:lnSpc>
                          <a:spcPct val="100000"/>
                        </a:lnSpc>
                      </a:pPr>
                      <a:r>
                        <a:rPr kumimoji="1" lang="ja-JP" altLang="en-US" sz="1400" b="1" dirty="0">
                          <a:solidFill>
                            <a:schemeClr val="tx2">
                              <a:lumMod val="75000"/>
                            </a:schemeClr>
                          </a:solidFill>
                          <a:latin typeface="游ゴシック" panose="020B0400000000000000" pitchFamily="50" charset="-128"/>
                          <a:ea typeface="游ゴシック" panose="020B0400000000000000" pitchFamily="50" charset="-128"/>
                        </a:rPr>
                        <a:t>機械学習のデファクトスタンダード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ja-JP" altLang="en-US" sz="1600" b="0" dirty="0">
                          <a:solidFill>
                            <a:schemeClr val="tx2">
                              <a:lumMod val="75000"/>
                            </a:schemeClr>
                          </a:solidFill>
                          <a:latin typeface="游ゴシック" panose="020B0400000000000000" pitchFamily="50" charset="-128"/>
                          <a:ea typeface="游ゴシック" panose="020B0400000000000000" pitchFamily="50" charset="-128"/>
                        </a:rPr>
                        <a:t>理学，工学，経済学などで幅広く</a:t>
                      </a:r>
                      <a:endParaRPr kumimoji="1" lang="en-US" altLang="ja-JP" sz="1600" b="0"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kumimoji="1" lang="ja-JP" altLang="en-US" sz="1600" b="0" dirty="0">
                          <a:solidFill>
                            <a:schemeClr val="tx2">
                              <a:lumMod val="75000"/>
                            </a:schemeClr>
                          </a:solidFill>
                          <a:latin typeface="游ゴシック" panose="020B0400000000000000" pitchFamily="50" charset="-128"/>
                          <a:ea typeface="游ゴシック" panose="020B0400000000000000" pitchFamily="50" charset="-128"/>
                        </a:rPr>
                        <a:t>あらゆる分野</a:t>
                      </a:r>
                      <a:endParaRPr kumimoji="1" lang="en-US" altLang="ja-JP" sz="1600" b="0"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3528546"/>
                  </a:ext>
                </a:extLst>
              </a:tr>
              <a:tr h="802997">
                <a:tc>
                  <a:txBody>
                    <a:bodyPr/>
                    <a:lstStyle/>
                    <a:p>
                      <a:pPr algn="ctr">
                        <a:lnSpc>
                          <a:spcPct val="150000"/>
                        </a:lnSpc>
                      </a:pPr>
                      <a:r>
                        <a:rPr kumimoji="1" lang="ja-JP" altLang="en-US" b="1" dirty="0">
                          <a:solidFill>
                            <a:schemeClr val="tx2">
                              <a:lumMod val="75000"/>
                            </a:schemeClr>
                          </a:solidFill>
                          <a:latin typeface="游ゴシック" panose="020B0400000000000000" pitchFamily="50" charset="-128"/>
                          <a:ea typeface="游ゴシック" panose="020B0400000000000000" pitchFamily="50" charset="-128"/>
                        </a:rPr>
                        <a:t>速さ</a:t>
                      </a:r>
                      <a:endParaRPr kumimoji="1" lang="en-US" altLang="ja-JP" b="1" dirty="0">
                        <a:solidFill>
                          <a:schemeClr val="tx2">
                            <a:lumMod val="75000"/>
                          </a:schemeClr>
                        </a:solidFill>
                        <a:latin typeface="游ゴシック" panose="020B0400000000000000" pitchFamily="50" charset="-128"/>
                        <a:ea typeface="游ゴシック" panose="020B0400000000000000" pitchFamily="50" charset="-128"/>
                      </a:endParaRPr>
                    </a:p>
                    <a:p>
                      <a:pPr algn="ctr">
                        <a:lnSpc>
                          <a:spcPct val="150000"/>
                        </a:lnSpc>
                      </a:pPr>
                      <a:r>
                        <a:rPr kumimoji="1" lang="en-US" altLang="ja-JP" sz="1100" b="0" dirty="0">
                          <a:solidFill>
                            <a:schemeClr val="tx2">
                              <a:lumMod val="75000"/>
                            </a:schemeClr>
                          </a:solidFill>
                          <a:latin typeface="游ゴシック" panose="020B0400000000000000" pitchFamily="50" charset="-128"/>
                          <a:ea typeface="游ゴシック" panose="020B0400000000000000" pitchFamily="50" charset="-128"/>
                        </a:rPr>
                        <a:t>(</a:t>
                      </a:r>
                      <a:r>
                        <a:rPr kumimoji="1" lang="ja-JP" altLang="en-US" sz="1100" b="0" dirty="0">
                          <a:solidFill>
                            <a:schemeClr val="tx2">
                              <a:lumMod val="75000"/>
                            </a:schemeClr>
                          </a:solidFill>
                          <a:latin typeface="游ゴシック" panose="020B0400000000000000" pitchFamily="50" charset="-128"/>
                          <a:ea typeface="游ゴシック" panose="020B0400000000000000" pitchFamily="50" charset="-128"/>
                        </a:rPr>
                        <a:t>比率例</a:t>
                      </a:r>
                      <a:r>
                        <a:rPr kumimoji="1" lang="en-US" altLang="ja-JP" sz="1100" b="0" dirty="0">
                          <a:solidFill>
                            <a:schemeClr val="tx2">
                              <a:lumMod val="75000"/>
                            </a:schemeClr>
                          </a:solidFill>
                          <a:latin typeface="游ゴシック" panose="020B0400000000000000" pitchFamily="50" charset="-128"/>
                          <a:ea typeface="游ゴシック" panose="020B0400000000000000" pitchFamily="50" charset="-128"/>
                        </a:rPr>
                        <a:t>:C</a:t>
                      </a:r>
                      <a:r>
                        <a:rPr kumimoji="1" lang="ja-JP" altLang="en-US" sz="1100" b="0" dirty="0">
                          <a:solidFill>
                            <a:schemeClr val="tx2">
                              <a:lumMod val="75000"/>
                            </a:schemeClr>
                          </a:solidFill>
                          <a:latin typeface="游ゴシック" panose="020B0400000000000000" pitchFamily="50" charset="-128"/>
                          <a:ea typeface="游ゴシック" panose="020B0400000000000000" pitchFamily="50" charset="-128"/>
                        </a:rPr>
                        <a:t>を基準）</a:t>
                      </a:r>
                      <a:endParaRPr kumimoji="1" lang="ja-JP" altLang="en-US" b="0"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kumimoji="1" lang="ja-JP" altLang="en-US" b="1" dirty="0">
                          <a:solidFill>
                            <a:schemeClr val="tx2">
                              <a:lumMod val="75000"/>
                            </a:schemeClr>
                          </a:solidFill>
                          <a:latin typeface="游ゴシック" panose="020B0400000000000000" pitchFamily="50" charset="-128"/>
                          <a:ea typeface="游ゴシック" panose="020B0400000000000000" pitchFamily="50" charset="-128"/>
                        </a:rPr>
                        <a:t>遅い</a:t>
                      </a:r>
                      <a:r>
                        <a:rPr kumimoji="1" lang="en-US" altLang="ja-JP" b="0" dirty="0">
                          <a:solidFill>
                            <a:schemeClr val="tx2">
                              <a:lumMod val="75000"/>
                            </a:schemeClr>
                          </a:solidFill>
                          <a:latin typeface="游ゴシック" panose="020B0400000000000000" pitchFamily="50" charset="-128"/>
                          <a:ea typeface="游ゴシック" panose="020B0400000000000000" pitchFamily="50" charset="-128"/>
                        </a:rPr>
                        <a:t>(0.2)</a:t>
                      </a:r>
                      <a:endParaRPr kumimoji="1" lang="ja-JP" altLang="en-US" b="0"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kumimoji="1" lang="ja-JP" altLang="en-US" b="1" dirty="0">
                          <a:solidFill>
                            <a:schemeClr val="tx2">
                              <a:lumMod val="75000"/>
                            </a:schemeClr>
                          </a:solidFill>
                          <a:latin typeface="游ゴシック" panose="020B0400000000000000" pitchFamily="50" charset="-128"/>
                          <a:ea typeface="游ゴシック" panose="020B0400000000000000" pitchFamily="50" charset="-128"/>
                        </a:rPr>
                        <a:t>普通</a:t>
                      </a:r>
                      <a:r>
                        <a:rPr kumimoji="1" lang="en-US" altLang="ja-JP" b="0" dirty="0">
                          <a:solidFill>
                            <a:schemeClr val="tx2">
                              <a:lumMod val="75000"/>
                            </a:schemeClr>
                          </a:solidFill>
                          <a:latin typeface="游ゴシック" panose="020B0400000000000000" pitchFamily="50" charset="-128"/>
                          <a:ea typeface="游ゴシック" panose="020B0400000000000000" pitchFamily="50" charset="-128"/>
                        </a:rPr>
                        <a:t>(0.5)</a:t>
                      </a:r>
                      <a:endParaRPr kumimoji="1" lang="ja-JP" altLang="en-US" b="0" dirty="0">
                        <a:solidFill>
                          <a:schemeClr val="tx2">
                            <a:lumMod val="75000"/>
                          </a:schemeClr>
                        </a:solidFill>
                        <a:latin typeface="游ゴシック" panose="020B0400000000000000" pitchFamily="50" charset="-128"/>
                        <a:ea typeface="游ゴシック" panose="020B0400000000000000" pitchFamily="50"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kumimoji="1" lang="ja-JP" altLang="en-US" b="1" dirty="0">
                          <a:solidFill>
                            <a:schemeClr val="tx2">
                              <a:lumMod val="75000"/>
                            </a:schemeClr>
                          </a:solidFill>
                          <a:latin typeface="游ゴシック" panose="020B0400000000000000" pitchFamily="50" charset="-128"/>
                          <a:ea typeface="游ゴシック" panose="020B0400000000000000" pitchFamily="50" charset="-128"/>
                        </a:rPr>
                        <a:t>最速</a:t>
                      </a:r>
                      <a:r>
                        <a:rPr kumimoji="1" lang="en-US" altLang="ja-JP" b="0" dirty="0">
                          <a:solidFill>
                            <a:schemeClr val="tx2">
                              <a:lumMod val="75000"/>
                            </a:schemeClr>
                          </a:solidFill>
                          <a:latin typeface="游ゴシック" panose="020B0400000000000000" pitchFamily="50" charset="-128"/>
                          <a:ea typeface="游ゴシック" panose="020B0400000000000000" pitchFamily="50" charset="-128"/>
                        </a:rPr>
                        <a:t>(1.0)</a:t>
                      </a:r>
                    </a:p>
                    <a:p>
                      <a:pPr algn="ctr">
                        <a:lnSpc>
                          <a:spcPct val="150000"/>
                        </a:lnSpc>
                      </a:pPr>
                      <a:r>
                        <a:rPr kumimoji="1" lang="ja-JP" altLang="en-US" sz="1200" b="0" dirty="0">
                          <a:solidFill>
                            <a:schemeClr val="tx2">
                              <a:lumMod val="75000"/>
                            </a:schemeClr>
                          </a:solidFill>
                          <a:latin typeface="游ゴシック" panose="020B0400000000000000" pitchFamily="50" charset="-128"/>
                          <a:ea typeface="游ゴシック" panose="020B0400000000000000" pitchFamily="50" charset="-128"/>
                        </a:rPr>
                        <a:t>メモリ理解，コンパイラ理解次第</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902140"/>
                  </a:ext>
                </a:extLst>
              </a:tr>
              <a:tr h="935834">
                <a:tc>
                  <a:txBody>
                    <a:bodyPr/>
                    <a:lstStyle/>
                    <a:p>
                      <a:pPr algn="ctr">
                        <a:lnSpc>
                          <a:spcPct val="150000"/>
                        </a:lnSpc>
                      </a:pPr>
                      <a:r>
                        <a:rPr kumimoji="1" lang="ja-JP" altLang="en-US" b="1" dirty="0">
                          <a:solidFill>
                            <a:schemeClr val="tx2">
                              <a:lumMod val="75000"/>
                            </a:schemeClr>
                          </a:solidFill>
                          <a:latin typeface="游ゴシック" panose="020B0400000000000000" pitchFamily="50" charset="-128"/>
                          <a:ea typeface="游ゴシック" panose="020B0400000000000000" pitchFamily="50" charset="-128"/>
                        </a:rPr>
                        <a:t>拡張機能</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ライブラリ</a:t>
                      </a:r>
                      <a:endParaRPr kumimoji="1" lang="en-US" altLang="ja-JP" dirty="0">
                        <a:solidFill>
                          <a:schemeClr val="tx2">
                            <a:lumMod val="75000"/>
                          </a:schemeClr>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豊富，無料</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kumimoji="1" lang="en-US" altLang="ja-JP" dirty="0">
                          <a:solidFill>
                            <a:schemeClr val="tx2">
                              <a:lumMod val="75000"/>
                            </a:schemeClr>
                          </a:solidFill>
                          <a:latin typeface="游ゴシック" panose="020B0400000000000000" pitchFamily="50" charset="-128"/>
                          <a:ea typeface="游ゴシック" panose="020B0400000000000000" pitchFamily="50" charset="-128"/>
                        </a:rPr>
                        <a:t>Toolbox</a:t>
                      </a:r>
                    </a:p>
                    <a:p>
                      <a:pPr algn="ctr">
                        <a:lnSpc>
                          <a:spcPct val="150000"/>
                        </a:lnSpc>
                      </a:pPr>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豊富，有料</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ライブラリ</a:t>
                      </a:r>
                      <a:endParaRPr kumimoji="1" lang="en-US" altLang="ja-JP" dirty="0">
                        <a:solidFill>
                          <a:schemeClr val="tx2">
                            <a:lumMod val="75000"/>
                          </a:schemeClr>
                        </a:solidFill>
                        <a:latin typeface="游ゴシック" panose="020B0400000000000000" pitchFamily="50" charset="-128"/>
                        <a:ea typeface="游ゴシック" panose="020B0400000000000000" pitchFamily="50" charset="-128"/>
                      </a:endParaRPr>
                    </a:p>
                    <a:p>
                      <a:pPr algn="ctr">
                        <a:lnSpc>
                          <a:spcPct val="150000"/>
                        </a:lnSpc>
                      </a:pPr>
                      <a:r>
                        <a:rPr kumimoji="1" lang="ja-JP" altLang="en-US" dirty="0">
                          <a:solidFill>
                            <a:schemeClr val="tx2">
                              <a:lumMod val="75000"/>
                            </a:schemeClr>
                          </a:solidFill>
                          <a:latin typeface="游ゴシック" panose="020B0400000000000000" pitchFamily="50" charset="-128"/>
                          <a:ea typeface="游ゴシック" panose="020B0400000000000000" pitchFamily="50" charset="-128"/>
                        </a:rPr>
                        <a:t>基本のみ</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3668554"/>
                  </a:ext>
                </a:extLst>
              </a:tr>
            </a:tbl>
          </a:graphicData>
        </a:graphic>
      </p:graphicFrame>
    </p:spTree>
    <p:extLst>
      <p:ext uri="{BB962C8B-B14F-4D97-AF65-F5344CB8AC3E}">
        <p14:creationId xmlns:p14="http://schemas.microsoft.com/office/powerpoint/2010/main" val="1613190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524432"/>
            <a:ext cx="11029616" cy="761874"/>
          </a:xfrm>
        </p:spPr>
        <p:txBody>
          <a:bodyPr/>
          <a:lstStyle/>
          <a:p>
            <a:r>
              <a:rPr kumimoji="1" lang="ja-JP" altLang="en-US" dirty="0">
                <a:latin typeface="游ゴシック" panose="020B0400000000000000" pitchFamily="50" charset="-128"/>
                <a:ea typeface="游ゴシック" panose="020B0400000000000000" pitchFamily="50" charset="-128"/>
              </a:rPr>
              <a:t>環境構築</a:t>
            </a: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a:xfrm>
            <a:off x="8766007" y="6411818"/>
            <a:ext cx="2844799" cy="365125"/>
          </a:xfrm>
        </p:spPr>
        <p:txBody>
          <a:bodyPr/>
          <a:lstStyle/>
          <a:p>
            <a:pPr rtl="0"/>
            <a:fld id="{3FE9C3F6-23B1-4AC7-8654-56B71A245609}" type="datetime1">
              <a:rPr lang="ja-JP" altLang="en-US" smtClean="0"/>
              <a:t>2021/3/15</a:t>
            </a:fld>
            <a:endParaRPr lang="en-US" dirty="0"/>
          </a:p>
        </p:txBody>
      </p:sp>
      <p:pic>
        <p:nvPicPr>
          <p:cNvPr id="2054" name="Picture 6" descr="水の魔法使いのイラスト">
            <a:extLst>
              <a:ext uri="{FF2B5EF4-FFF2-40B4-BE49-F238E27FC236}">
                <a16:creationId xmlns:a16="http://schemas.microsoft.com/office/drawing/2014/main" id="{FEEA2631-B1B4-43EF-970F-57C5ED24C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49" y="1307821"/>
            <a:ext cx="1715398" cy="1916646"/>
          </a:xfrm>
          <a:prstGeom prst="rect">
            <a:avLst/>
          </a:prstGeom>
          <a:noFill/>
          <a:extLst>
            <a:ext uri="{909E8E84-426E-40DD-AFC4-6F175D3DCCD1}">
              <a14:hiddenFill xmlns:a14="http://schemas.microsoft.com/office/drawing/2010/main">
                <a:solidFill>
                  <a:srgbClr val="FFFFFF"/>
                </a:solidFill>
              </a14:hiddenFill>
            </a:ext>
          </a:extLst>
        </p:spPr>
      </p:pic>
      <p:sp>
        <p:nvSpPr>
          <p:cNvPr id="24" name="コンテンツ プレースホルダー 2">
            <a:extLst>
              <a:ext uri="{FF2B5EF4-FFF2-40B4-BE49-F238E27FC236}">
                <a16:creationId xmlns:a16="http://schemas.microsoft.com/office/drawing/2014/main" id="{A1BE2235-1335-4BD3-A48C-542A8EF7CA59}"/>
              </a:ext>
            </a:extLst>
          </p:cNvPr>
          <p:cNvSpPr txBox="1">
            <a:spLocks/>
          </p:cNvSpPr>
          <p:nvPr/>
        </p:nvSpPr>
        <p:spPr>
          <a:xfrm>
            <a:off x="247179" y="3318071"/>
            <a:ext cx="2840137" cy="2034652"/>
          </a:xfrm>
          <a:prstGeom prst="rect">
            <a:avLst/>
          </a:prstGeom>
        </p:spPr>
        <p:txBody>
          <a:bodyPr vert="horz" lIns="91440" tIns="45720" rIns="91440" bIns="45720" rtlCol="0" anchor="t">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gn="ctr">
              <a:buFont typeface="Wingdings 2" panose="05020102010507070707" pitchFamily="18" charset="2"/>
              <a:buNone/>
            </a:pPr>
            <a:r>
              <a:rPr lang="ja-JP" altLang="en-US" sz="1800" b="1" dirty="0">
                <a:solidFill>
                  <a:schemeClr val="accent2"/>
                </a:solidFill>
                <a:latin typeface="游ゴシック" panose="020B0400000000000000" pitchFamily="50" charset="-128"/>
                <a:ea typeface="游ゴシック" panose="020B0400000000000000" pitchFamily="50" charset="-128"/>
              </a:rPr>
              <a:t>魔術の習得＝インストール</a:t>
            </a:r>
            <a:endParaRPr lang="en-US" altLang="ja-JP" sz="1800" b="1" dirty="0">
              <a:solidFill>
                <a:schemeClr val="accent2"/>
              </a:solidFill>
              <a:latin typeface="游ゴシック" panose="020B0400000000000000" pitchFamily="50" charset="-128"/>
              <a:ea typeface="游ゴシック" panose="020B0400000000000000" pitchFamily="50" charset="-128"/>
            </a:endParaRPr>
          </a:p>
          <a:p>
            <a:r>
              <a:rPr lang="en-US" altLang="ja-JP" sz="1600" b="1" dirty="0">
                <a:latin typeface="游ゴシック" panose="020B0400000000000000" pitchFamily="50" charset="-128"/>
                <a:ea typeface="游ゴシック" panose="020B0400000000000000" pitchFamily="50" charset="-128"/>
              </a:rPr>
              <a:t>5</a:t>
            </a:r>
            <a:r>
              <a:rPr lang="ja-JP" altLang="en-US" sz="1600" b="1" dirty="0">
                <a:latin typeface="游ゴシック" panose="020B0400000000000000" pitchFamily="50" charset="-128"/>
                <a:ea typeface="游ゴシック" panose="020B0400000000000000" pitchFamily="50" charset="-128"/>
              </a:rPr>
              <a:t>属性以上あるので，　　自分にあった言語を選ぶ</a:t>
            </a:r>
            <a:endParaRPr lang="en-US" altLang="ja-JP" sz="1600" b="1" dirty="0">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汎用的に使いたいなら</a:t>
            </a:r>
            <a:r>
              <a:rPr lang="en-US" altLang="ja-JP" sz="1600" b="1" dirty="0">
                <a:latin typeface="游ゴシック" panose="020B0400000000000000" pitchFamily="50" charset="-128"/>
                <a:ea typeface="游ゴシック" panose="020B0400000000000000" pitchFamily="50" charset="-128"/>
              </a:rPr>
              <a:t>Python, </a:t>
            </a:r>
            <a:r>
              <a:rPr lang="ja-JP" altLang="en-US" sz="1600" b="1" dirty="0">
                <a:latin typeface="游ゴシック" panose="020B0400000000000000" pitchFamily="50" charset="-128"/>
                <a:ea typeface="游ゴシック" panose="020B0400000000000000" pitchFamily="50" charset="-128"/>
              </a:rPr>
              <a:t>組み込みは</a:t>
            </a:r>
            <a:r>
              <a:rPr lang="en-US" altLang="ja-JP" sz="1600" b="1" dirty="0">
                <a:latin typeface="游ゴシック" panose="020B0400000000000000" pitchFamily="50" charset="-128"/>
                <a:ea typeface="游ゴシック" panose="020B0400000000000000" pitchFamily="50" charset="-128"/>
              </a:rPr>
              <a:t>C, Web</a:t>
            </a:r>
            <a:r>
              <a:rPr lang="ja-JP" altLang="en-US" sz="1600" b="1" dirty="0">
                <a:latin typeface="游ゴシック" panose="020B0400000000000000" pitchFamily="50" charset="-128"/>
                <a:ea typeface="游ゴシック" panose="020B0400000000000000" pitchFamily="50" charset="-128"/>
              </a:rPr>
              <a:t>なら</a:t>
            </a:r>
            <a:r>
              <a:rPr lang="en-US" altLang="ja-JP" sz="1600" b="1" dirty="0">
                <a:latin typeface="游ゴシック" panose="020B0400000000000000" pitchFamily="50" charset="-128"/>
                <a:ea typeface="游ゴシック" panose="020B0400000000000000" pitchFamily="50" charset="-128"/>
              </a:rPr>
              <a:t>JS</a:t>
            </a:r>
          </a:p>
        </p:txBody>
      </p:sp>
      <p:pic>
        <p:nvPicPr>
          <p:cNvPr id="2058" name="Picture 10" descr="魔導書のイラスト">
            <a:extLst>
              <a:ext uri="{FF2B5EF4-FFF2-40B4-BE49-F238E27FC236}">
                <a16:creationId xmlns:a16="http://schemas.microsoft.com/office/drawing/2014/main" id="{F446E9C5-9CD6-4C76-B2F6-B81838834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08326">
            <a:off x="4037039" y="1367554"/>
            <a:ext cx="1327311" cy="1556964"/>
          </a:xfrm>
          <a:prstGeom prst="rect">
            <a:avLst/>
          </a:prstGeom>
          <a:noFill/>
          <a:extLst>
            <a:ext uri="{909E8E84-426E-40DD-AFC4-6F175D3DCCD1}">
              <a14:hiddenFill xmlns:a14="http://schemas.microsoft.com/office/drawing/2010/main">
                <a:solidFill>
                  <a:srgbClr val="FFFFFF"/>
                </a:solidFill>
              </a14:hiddenFill>
            </a:ext>
          </a:extLst>
        </p:spPr>
      </p:pic>
      <p:sp>
        <p:nvSpPr>
          <p:cNvPr id="32" name="コンテンツ プレースホルダー 2">
            <a:extLst>
              <a:ext uri="{FF2B5EF4-FFF2-40B4-BE49-F238E27FC236}">
                <a16:creationId xmlns:a16="http://schemas.microsoft.com/office/drawing/2014/main" id="{1261B2EB-707B-490E-A6F5-0455EDB0848E}"/>
              </a:ext>
            </a:extLst>
          </p:cNvPr>
          <p:cNvSpPr txBox="1">
            <a:spLocks/>
          </p:cNvSpPr>
          <p:nvPr/>
        </p:nvSpPr>
        <p:spPr>
          <a:xfrm>
            <a:off x="3241345" y="3318071"/>
            <a:ext cx="2675192" cy="2034652"/>
          </a:xfrm>
          <a:prstGeom prst="rect">
            <a:avLst/>
          </a:prstGeom>
        </p:spPr>
        <p:txBody>
          <a:bodyPr vert="horz" lIns="91440" tIns="45720" rIns="91440" bIns="45720" rtlCol="0" anchor="t">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gn="ctr">
              <a:buFont typeface="Wingdings 2" panose="05020102010507070707" pitchFamily="18" charset="2"/>
              <a:buNone/>
            </a:pPr>
            <a:r>
              <a:rPr lang="ja-JP" altLang="en-US" sz="1800" b="1" dirty="0">
                <a:solidFill>
                  <a:schemeClr val="accent2"/>
                </a:solidFill>
                <a:latin typeface="游ゴシック" panose="020B0400000000000000" pitchFamily="50" charset="-128"/>
                <a:ea typeface="游ゴシック" panose="020B0400000000000000" pitchFamily="50" charset="-128"/>
              </a:rPr>
              <a:t>魔導書</a:t>
            </a:r>
            <a:r>
              <a:rPr lang="en-US" altLang="ja-JP" sz="1800" b="1" dirty="0">
                <a:solidFill>
                  <a:schemeClr val="accent2"/>
                </a:solidFill>
                <a:latin typeface="游ゴシック" panose="020B0400000000000000" pitchFamily="50" charset="-128"/>
                <a:ea typeface="游ゴシック" panose="020B0400000000000000" pitchFamily="50" charset="-128"/>
              </a:rPr>
              <a:t>=</a:t>
            </a:r>
            <a:r>
              <a:rPr lang="ja-JP" altLang="en-US" sz="1800" b="1" dirty="0">
                <a:solidFill>
                  <a:schemeClr val="accent2"/>
                </a:solidFill>
                <a:latin typeface="游ゴシック" panose="020B0400000000000000" pitchFamily="50" charset="-128"/>
                <a:ea typeface="游ゴシック" panose="020B0400000000000000" pitchFamily="50" charset="-128"/>
              </a:rPr>
              <a:t>構文</a:t>
            </a:r>
            <a:endParaRPr lang="en-US" altLang="ja-JP" sz="1800" b="1" dirty="0">
              <a:solidFill>
                <a:schemeClr val="accent2"/>
              </a:solidFill>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魔法をいつでも呼び出せる魔導書を書く</a:t>
            </a:r>
            <a:endParaRPr lang="en-US" altLang="ja-JP" sz="1600" b="1" dirty="0">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コンソールで一時的に記述するか，エディタで永続的に記述する</a:t>
            </a:r>
            <a:endParaRPr lang="en-US" altLang="ja-JP" sz="1600" b="1" dirty="0">
              <a:latin typeface="游ゴシック" panose="020B0400000000000000" pitchFamily="50" charset="-128"/>
              <a:ea typeface="游ゴシック" panose="020B0400000000000000" pitchFamily="50" charset="-128"/>
            </a:endParaRPr>
          </a:p>
          <a:p>
            <a:endParaRPr lang="en-US" altLang="ja-JP" sz="1600" b="1" dirty="0">
              <a:latin typeface="游ゴシック" panose="020B0400000000000000" pitchFamily="50" charset="-128"/>
              <a:ea typeface="游ゴシック" panose="020B0400000000000000" pitchFamily="50" charset="-128"/>
            </a:endParaRPr>
          </a:p>
        </p:txBody>
      </p:sp>
      <p:sp>
        <p:nvSpPr>
          <p:cNvPr id="34" name="コンテンツ プレースホルダー 2">
            <a:extLst>
              <a:ext uri="{FF2B5EF4-FFF2-40B4-BE49-F238E27FC236}">
                <a16:creationId xmlns:a16="http://schemas.microsoft.com/office/drawing/2014/main" id="{EA055249-A35C-4A1D-8E92-AFA60F755509}"/>
              </a:ext>
            </a:extLst>
          </p:cNvPr>
          <p:cNvSpPr txBox="1">
            <a:spLocks/>
          </p:cNvSpPr>
          <p:nvPr/>
        </p:nvSpPr>
        <p:spPr>
          <a:xfrm>
            <a:off x="6090812" y="3318070"/>
            <a:ext cx="2675192" cy="1810486"/>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gn="ctr">
              <a:buFont typeface="Wingdings 2" panose="05020102010507070707" pitchFamily="18" charset="2"/>
              <a:buNone/>
            </a:pPr>
            <a:r>
              <a:rPr lang="ja-JP" altLang="en-US" sz="1800" b="1" dirty="0">
                <a:solidFill>
                  <a:schemeClr val="accent2"/>
                </a:solidFill>
                <a:latin typeface="游ゴシック" panose="020B0400000000000000" pitchFamily="50" charset="-128"/>
                <a:ea typeface="游ゴシック" panose="020B0400000000000000" pitchFamily="50" charset="-128"/>
              </a:rPr>
              <a:t>魔道具＝エディタ</a:t>
            </a:r>
            <a:endParaRPr lang="en-US" altLang="ja-JP" sz="1800" b="1" dirty="0">
              <a:solidFill>
                <a:schemeClr val="accent2"/>
              </a:solidFill>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好きな杖を使って魔術作成を行える</a:t>
            </a:r>
            <a:endParaRPr lang="en-US" altLang="ja-JP" sz="1600" b="1" dirty="0">
              <a:latin typeface="游ゴシック" panose="020B0400000000000000" pitchFamily="50" charset="-128"/>
              <a:ea typeface="游ゴシック" panose="020B0400000000000000" pitchFamily="50" charset="-128"/>
            </a:endParaRPr>
          </a:p>
          <a:p>
            <a:r>
              <a:rPr lang="en-US" altLang="ja-JP" sz="1600" b="1" dirty="0" err="1">
                <a:latin typeface="游ゴシック" panose="020B0400000000000000" pitchFamily="50" charset="-128"/>
                <a:ea typeface="游ゴシック" panose="020B0400000000000000" pitchFamily="50" charset="-128"/>
              </a:rPr>
              <a:t>VSCode</a:t>
            </a:r>
            <a:r>
              <a:rPr lang="ja-JP" altLang="en-US" sz="1600" b="1" dirty="0">
                <a:latin typeface="游ゴシック" panose="020B0400000000000000" pitchFamily="50" charset="-128"/>
                <a:ea typeface="游ゴシック" panose="020B0400000000000000" pitchFamily="50" charset="-128"/>
              </a:rPr>
              <a:t>最強説</a:t>
            </a:r>
            <a:endParaRPr lang="en-US" altLang="ja-JP" sz="1600" b="1" dirty="0">
              <a:latin typeface="游ゴシック" panose="020B0400000000000000" pitchFamily="50" charset="-128"/>
              <a:ea typeface="游ゴシック" panose="020B0400000000000000" pitchFamily="50" charset="-128"/>
            </a:endParaRPr>
          </a:p>
        </p:txBody>
      </p:sp>
      <p:pic>
        <p:nvPicPr>
          <p:cNvPr id="35" name="Picture 8" descr="魔法陣で召喚された人のイラスト">
            <a:extLst>
              <a:ext uri="{FF2B5EF4-FFF2-40B4-BE49-F238E27FC236}">
                <a16:creationId xmlns:a16="http://schemas.microsoft.com/office/drawing/2014/main" id="{77794343-E73A-44DF-A077-D6A78C61FD2B}"/>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336669" y="1210921"/>
            <a:ext cx="1574698" cy="1754538"/>
          </a:xfrm>
          <a:prstGeom prst="rect">
            <a:avLst/>
          </a:prstGeom>
          <a:noFill/>
          <a:extLst>
            <a:ext uri="{909E8E84-426E-40DD-AFC4-6F175D3DCCD1}">
              <a14:hiddenFill xmlns:a14="http://schemas.microsoft.com/office/drawing/2010/main">
                <a:solidFill>
                  <a:srgbClr val="FFFFFF"/>
                </a:solidFill>
              </a14:hiddenFill>
            </a:ext>
          </a:extLst>
        </p:spPr>
      </p:pic>
      <p:sp>
        <p:nvSpPr>
          <p:cNvPr id="37" name="コンテンツ プレースホルダー 2">
            <a:extLst>
              <a:ext uri="{FF2B5EF4-FFF2-40B4-BE49-F238E27FC236}">
                <a16:creationId xmlns:a16="http://schemas.microsoft.com/office/drawing/2014/main" id="{4B7DB33D-BAD3-4A15-BA34-3A738FBB4B27}"/>
              </a:ext>
            </a:extLst>
          </p:cNvPr>
          <p:cNvSpPr txBox="1">
            <a:spLocks/>
          </p:cNvSpPr>
          <p:nvPr/>
        </p:nvSpPr>
        <p:spPr>
          <a:xfrm>
            <a:off x="8935614" y="3318070"/>
            <a:ext cx="2675192" cy="1810486"/>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lgn="ctr">
              <a:buFont typeface="Wingdings 2" panose="05020102010507070707" pitchFamily="18" charset="2"/>
              <a:buNone/>
            </a:pPr>
            <a:r>
              <a:rPr lang="ja-JP" altLang="en-US" sz="1800" b="1" dirty="0">
                <a:solidFill>
                  <a:schemeClr val="accent2"/>
                </a:solidFill>
                <a:latin typeface="游ゴシック" panose="020B0400000000000000" pitchFamily="50" charset="-128"/>
                <a:ea typeface="游ゴシック" panose="020B0400000000000000" pitchFamily="50" charset="-128"/>
              </a:rPr>
              <a:t>召喚魔法＝ライブラリ</a:t>
            </a:r>
            <a:endParaRPr lang="en-US" altLang="ja-JP" sz="1800" b="1" dirty="0">
              <a:solidFill>
                <a:schemeClr val="accent2"/>
              </a:solidFill>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好きな精霊モジュールを無料で償還できる</a:t>
            </a:r>
            <a:endParaRPr lang="en-US" altLang="ja-JP" sz="1600" b="1" dirty="0">
              <a:latin typeface="游ゴシック" panose="020B0400000000000000" pitchFamily="50" charset="-128"/>
              <a:ea typeface="游ゴシック" panose="020B0400000000000000" pitchFamily="50" charset="-128"/>
            </a:endParaRPr>
          </a:p>
          <a:p>
            <a:r>
              <a:rPr lang="ja-JP" altLang="en-US" sz="1600" b="1" dirty="0">
                <a:latin typeface="游ゴシック" panose="020B0400000000000000" pitchFamily="50" charset="-128"/>
                <a:ea typeface="游ゴシック" panose="020B0400000000000000" pitchFamily="50" charset="-128"/>
              </a:rPr>
              <a:t>魔力が足りないと使役できないことがある</a:t>
            </a:r>
            <a:endParaRPr lang="en-US" altLang="ja-JP" sz="1600" b="1" dirty="0">
              <a:latin typeface="游ゴシック" panose="020B0400000000000000" pitchFamily="50" charset="-128"/>
              <a:ea typeface="游ゴシック" panose="020B0400000000000000" pitchFamily="50" charset="-128"/>
            </a:endParaRPr>
          </a:p>
        </p:txBody>
      </p:sp>
      <p:pic>
        <p:nvPicPr>
          <p:cNvPr id="2060" name="Picture 12" descr="仙人の杖のイラスト">
            <a:extLst>
              <a:ext uri="{FF2B5EF4-FFF2-40B4-BE49-F238E27FC236}">
                <a16:creationId xmlns:a16="http://schemas.microsoft.com/office/drawing/2014/main" id="{695BDFB3-C112-46BE-A7D9-7ACA617805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3614" y="1345367"/>
            <a:ext cx="1205006" cy="1601337"/>
          </a:xfrm>
          <a:prstGeom prst="rect">
            <a:avLst/>
          </a:prstGeom>
          <a:noFill/>
          <a:extLst>
            <a:ext uri="{909E8E84-426E-40DD-AFC4-6F175D3DCCD1}">
              <a14:hiddenFill xmlns:a14="http://schemas.microsoft.com/office/drawing/2010/main">
                <a:solidFill>
                  <a:srgbClr val="FFFFFF"/>
                </a:solidFill>
              </a14:hiddenFill>
            </a:ext>
          </a:extLst>
        </p:spPr>
      </p:pic>
      <p:sp>
        <p:nvSpPr>
          <p:cNvPr id="26" name="正方形/長方形 25">
            <a:extLst>
              <a:ext uri="{FF2B5EF4-FFF2-40B4-BE49-F238E27FC236}">
                <a16:creationId xmlns:a16="http://schemas.microsoft.com/office/drawing/2014/main" id="{4AEA0B0F-0B27-4CB9-AB09-7C1F622701D3}"/>
              </a:ext>
            </a:extLst>
          </p:cNvPr>
          <p:cNvSpPr/>
          <p:nvPr/>
        </p:nvSpPr>
        <p:spPr>
          <a:xfrm>
            <a:off x="247178" y="5443880"/>
            <a:ext cx="8518825" cy="40639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bg1"/>
                </a:solidFill>
                <a:latin typeface="游ゴシック" panose="020B0400000000000000" pitchFamily="50" charset="-128"/>
                <a:ea typeface="游ゴシック" panose="020B0400000000000000" pitchFamily="50" charset="-128"/>
              </a:rPr>
              <a:t>MATLAB </a:t>
            </a:r>
            <a:r>
              <a:rPr kumimoji="1" lang="ja-JP" altLang="en-US" sz="2000" b="1" dirty="0">
                <a:solidFill>
                  <a:schemeClr val="bg1"/>
                </a:solidFill>
                <a:latin typeface="游ゴシック" panose="020B0400000000000000" pitchFamily="50" charset="-128"/>
                <a:ea typeface="游ゴシック" panose="020B0400000000000000" pitchFamily="50" charset="-128"/>
              </a:rPr>
              <a:t>有料だけど統合開発環境なので全部そろうよ</a:t>
            </a:r>
          </a:p>
        </p:txBody>
      </p:sp>
      <p:sp>
        <p:nvSpPr>
          <p:cNvPr id="27" name="正方形/長方形 26">
            <a:extLst>
              <a:ext uri="{FF2B5EF4-FFF2-40B4-BE49-F238E27FC236}">
                <a16:creationId xmlns:a16="http://schemas.microsoft.com/office/drawing/2014/main" id="{2CD0D0BC-129C-4A13-8B8E-FC401F630C6A}"/>
              </a:ext>
            </a:extLst>
          </p:cNvPr>
          <p:cNvSpPr/>
          <p:nvPr/>
        </p:nvSpPr>
        <p:spPr>
          <a:xfrm>
            <a:off x="247179" y="5962403"/>
            <a:ext cx="2840138" cy="406398"/>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1"/>
                </a:solidFill>
                <a:latin typeface="游ゴシック" panose="020B0400000000000000" pitchFamily="50" charset="-128"/>
                <a:ea typeface="游ゴシック" panose="020B0400000000000000" pitchFamily="50" charset="-128"/>
              </a:rPr>
              <a:t>Python</a:t>
            </a:r>
            <a:endParaRPr kumimoji="1" lang="ja-JP" altLang="en-US" b="1" dirty="0">
              <a:solidFill>
                <a:schemeClr val="bg1"/>
              </a:solidFill>
              <a:latin typeface="游ゴシック" panose="020B0400000000000000" pitchFamily="50" charset="-128"/>
              <a:ea typeface="游ゴシック" panose="020B0400000000000000" pitchFamily="50" charset="-128"/>
            </a:endParaRPr>
          </a:p>
        </p:txBody>
      </p:sp>
      <p:sp>
        <p:nvSpPr>
          <p:cNvPr id="28" name="正方形/長方形 27">
            <a:extLst>
              <a:ext uri="{FF2B5EF4-FFF2-40B4-BE49-F238E27FC236}">
                <a16:creationId xmlns:a16="http://schemas.microsoft.com/office/drawing/2014/main" id="{3683EF8B-0054-4F26-A525-2043A407E082}"/>
              </a:ext>
            </a:extLst>
          </p:cNvPr>
          <p:cNvSpPr/>
          <p:nvPr/>
        </p:nvSpPr>
        <p:spPr>
          <a:xfrm>
            <a:off x="3280624" y="5962403"/>
            <a:ext cx="5485379" cy="406398"/>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bg1"/>
                </a:solidFill>
                <a:latin typeface="游ゴシック" panose="020B0400000000000000" pitchFamily="50" charset="-128"/>
                <a:ea typeface="游ゴシック" panose="020B0400000000000000" pitchFamily="50" charset="-128"/>
              </a:rPr>
              <a:t>VSCode</a:t>
            </a:r>
            <a:r>
              <a:rPr kumimoji="1" lang="en-US" altLang="ja-JP" b="1" dirty="0">
                <a:solidFill>
                  <a:schemeClr val="bg1"/>
                </a:solidFill>
                <a:latin typeface="游ゴシック" panose="020B0400000000000000" pitchFamily="50" charset="-128"/>
                <a:ea typeface="游ゴシック" panose="020B0400000000000000" pitchFamily="50" charset="-128"/>
              </a:rPr>
              <a:t>, Atom, Vim</a:t>
            </a:r>
            <a:r>
              <a:rPr kumimoji="1" lang="ja-JP" altLang="en-US" b="1" dirty="0">
                <a:solidFill>
                  <a:schemeClr val="bg1"/>
                </a:solidFill>
                <a:latin typeface="游ゴシック" panose="020B0400000000000000" pitchFamily="50" charset="-128"/>
                <a:ea typeface="游ゴシック" panose="020B0400000000000000" pitchFamily="50" charset="-128"/>
              </a:rPr>
              <a:t>など好きなもの</a:t>
            </a:r>
          </a:p>
        </p:txBody>
      </p:sp>
      <p:sp>
        <p:nvSpPr>
          <p:cNvPr id="29" name="正方形/長方形 28">
            <a:extLst>
              <a:ext uri="{FF2B5EF4-FFF2-40B4-BE49-F238E27FC236}">
                <a16:creationId xmlns:a16="http://schemas.microsoft.com/office/drawing/2014/main" id="{7C90A04F-E64B-4974-AD37-2DBA8EE7F239}"/>
              </a:ext>
            </a:extLst>
          </p:cNvPr>
          <p:cNvSpPr/>
          <p:nvPr/>
        </p:nvSpPr>
        <p:spPr>
          <a:xfrm>
            <a:off x="8937406" y="5443880"/>
            <a:ext cx="2673400" cy="40639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有料</a:t>
            </a:r>
          </a:p>
        </p:txBody>
      </p:sp>
      <p:sp>
        <p:nvSpPr>
          <p:cNvPr id="30" name="正方形/長方形 29">
            <a:extLst>
              <a:ext uri="{FF2B5EF4-FFF2-40B4-BE49-F238E27FC236}">
                <a16:creationId xmlns:a16="http://schemas.microsoft.com/office/drawing/2014/main" id="{F99355D2-3790-48B4-8F41-FB65BDC31B2E}"/>
              </a:ext>
            </a:extLst>
          </p:cNvPr>
          <p:cNvSpPr/>
          <p:nvPr/>
        </p:nvSpPr>
        <p:spPr>
          <a:xfrm>
            <a:off x="8935614" y="5962403"/>
            <a:ext cx="2673400" cy="406398"/>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無料</a:t>
            </a:r>
          </a:p>
        </p:txBody>
      </p:sp>
    </p:spTree>
    <p:extLst>
      <p:ext uri="{BB962C8B-B14F-4D97-AF65-F5344CB8AC3E}">
        <p14:creationId xmlns:p14="http://schemas.microsoft.com/office/powerpoint/2010/main" val="278306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581192" y="263619"/>
            <a:ext cx="11029616" cy="1188720"/>
          </a:xfrm>
        </p:spPr>
        <p:txBody>
          <a:bodyPr/>
          <a:lstStyle/>
          <a:p>
            <a:r>
              <a:rPr kumimoji="1" lang="en-US" altLang="ja-JP" dirty="0">
                <a:latin typeface="游ゴシック" panose="020B0400000000000000" pitchFamily="50" charset="-128"/>
                <a:ea typeface="游ゴシック" panose="020B0400000000000000" pitchFamily="50" charset="-128"/>
              </a:rPr>
              <a:t>Python</a:t>
            </a:r>
            <a:r>
              <a:rPr kumimoji="1" lang="ja-JP" altLang="en-US" dirty="0">
                <a:latin typeface="游ゴシック" panose="020B0400000000000000" pitchFamily="50" charset="-128"/>
                <a:ea typeface="游ゴシック" panose="020B0400000000000000" pitchFamily="50" charset="-128"/>
              </a:rPr>
              <a:t>が読みやすい理由</a:t>
            </a:r>
          </a:p>
        </p:txBody>
      </p:sp>
      <p:sp>
        <p:nvSpPr>
          <p:cNvPr id="4" name="日付プレースホルダー 3">
            <a:extLst>
              <a:ext uri="{FF2B5EF4-FFF2-40B4-BE49-F238E27FC236}">
                <a16:creationId xmlns:a16="http://schemas.microsoft.com/office/drawing/2014/main" id="{A6C433B0-945E-4AE6-B22E-FCC97887B170}"/>
              </a:ext>
            </a:extLst>
          </p:cNvPr>
          <p:cNvSpPr>
            <a:spLocks noGrp="1"/>
          </p:cNvSpPr>
          <p:nvPr>
            <p:ph type="dt" sz="half" idx="10"/>
          </p:nvPr>
        </p:nvSpPr>
        <p:spPr>
          <a:xfrm>
            <a:off x="8766007" y="6411818"/>
            <a:ext cx="2844799" cy="365125"/>
          </a:xfrm>
        </p:spPr>
        <p:txBody>
          <a:bodyPr/>
          <a:lstStyle/>
          <a:p>
            <a:pPr rtl="0"/>
            <a:fld id="{3FE9C3F6-23B1-4AC7-8654-56B71A245609}" type="datetime1">
              <a:rPr lang="ja-JP" altLang="en-US" smtClean="0"/>
              <a:t>2021/3/15</a:t>
            </a:fld>
            <a:endParaRPr lang="en-US" dirty="0"/>
          </a:p>
        </p:txBody>
      </p:sp>
      <p:sp>
        <p:nvSpPr>
          <p:cNvPr id="11" name="正方形/長方形 10">
            <a:extLst>
              <a:ext uri="{FF2B5EF4-FFF2-40B4-BE49-F238E27FC236}">
                <a16:creationId xmlns:a16="http://schemas.microsoft.com/office/drawing/2014/main" id="{6BAE2EC2-6F8A-4109-9526-501C132EA2DE}"/>
              </a:ext>
            </a:extLst>
          </p:cNvPr>
          <p:cNvSpPr/>
          <p:nvPr/>
        </p:nvSpPr>
        <p:spPr>
          <a:xfrm>
            <a:off x="581191" y="2107860"/>
            <a:ext cx="3498979" cy="4912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游ゴシック" panose="020B0400000000000000" pitchFamily="50" charset="-128"/>
                <a:ea typeface="游ゴシック" panose="020B0400000000000000" pitchFamily="50" charset="-128"/>
              </a:rPr>
              <a:t>C</a:t>
            </a:r>
            <a:r>
              <a:rPr kumimoji="1" lang="ja-JP" altLang="en-US" b="1" dirty="0">
                <a:latin typeface="游ゴシック" panose="020B0400000000000000" pitchFamily="50" charset="-128"/>
                <a:ea typeface="游ゴシック" panose="020B0400000000000000" pitchFamily="50" charset="-128"/>
              </a:rPr>
              <a:t>：分かりやすく整形</a:t>
            </a:r>
          </a:p>
        </p:txBody>
      </p:sp>
      <p:sp>
        <p:nvSpPr>
          <p:cNvPr id="12" name="コンテンツ プレースホルダー 2">
            <a:extLst>
              <a:ext uri="{FF2B5EF4-FFF2-40B4-BE49-F238E27FC236}">
                <a16:creationId xmlns:a16="http://schemas.microsoft.com/office/drawing/2014/main" id="{6CA3DE08-ECC8-4449-BCB0-1EA827B242A7}"/>
              </a:ext>
            </a:extLst>
          </p:cNvPr>
          <p:cNvSpPr txBox="1">
            <a:spLocks/>
          </p:cNvSpPr>
          <p:nvPr/>
        </p:nvSpPr>
        <p:spPr>
          <a:xfrm>
            <a:off x="581191" y="2722171"/>
            <a:ext cx="3498979" cy="2781455"/>
          </a:xfrm>
          <a:prstGeom prst="rect">
            <a:avLst/>
          </a:prstGeom>
          <a:solidFill>
            <a:schemeClr val="bg1">
              <a:lumMod val="95000"/>
            </a:schemeClr>
          </a:solidFill>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buFont typeface="Wingdings 2" panose="05020102010507070707" pitchFamily="18" charset="2"/>
              <a:buNone/>
            </a:pPr>
            <a:r>
              <a:rPr lang="en-US" altLang="ja-JP" sz="1600" b="1" dirty="0">
                <a:solidFill>
                  <a:srgbClr val="FF0000"/>
                </a:solidFill>
                <a:latin typeface="游ゴシック" panose="020B0400000000000000" pitchFamily="50" charset="-128"/>
                <a:ea typeface="游ゴシック" panose="020B0400000000000000" pitchFamily="50" charset="-128"/>
              </a:rPr>
              <a:t>int</a:t>
            </a:r>
            <a:r>
              <a:rPr lang="en-US" altLang="ja-JP" sz="1600" b="1" dirty="0">
                <a:latin typeface="游ゴシック" panose="020B0400000000000000" pitchFamily="50" charset="-128"/>
                <a:ea typeface="游ゴシック" panose="020B0400000000000000" pitchFamily="50" charset="-128"/>
              </a:rPr>
              <a:t> calc(</a:t>
            </a:r>
            <a:r>
              <a:rPr lang="en-US" altLang="ja-JP" sz="1600" b="1" dirty="0">
                <a:solidFill>
                  <a:srgbClr val="FF0000"/>
                </a:solidFill>
                <a:latin typeface="游ゴシック" panose="020B0400000000000000" pitchFamily="50" charset="-128"/>
                <a:ea typeface="游ゴシック" panose="020B0400000000000000" pitchFamily="50" charset="-128"/>
              </a:rPr>
              <a:t>int</a:t>
            </a:r>
            <a:r>
              <a:rPr lang="en-US" altLang="ja-JP" sz="1600" b="1" dirty="0">
                <a:latin typeface="游ゴシック" panose="020B0400000000000000" pitchFamily="50" charset="-128"/>
                <a:ea typeface="游ゴシック" panose="020B0400000000000000" pitchFamily="50" charset="-128"/>
              </a:rPr>
              <a:t> x){</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accent5"/>
                </a:solidFill>
                <a:latin typeface="游ゴシック" panose="020B0400000000000000" pitchFamily="50" charset="-128"/>
                <a:ea typeface="游ゴシック" panose="020B0400000000000000" pitchFamily="50" charset="-128"/>
              </a:rPr>
              <a:t>if </a:t>
            </a:r>
            <a:r>
              <a:rPr lang="en-US" altLang="ja-JP" sz="1600" b="1" dirty="0">
                <a:solidFill>
                  <a:schemeClr val="tx2">
                    <a:lumMod val="75000"/>
                  </a:schemeClr>
                </a:solidFill>
                <a:latin typeface="游ゴシック" panose="020B0400000000000000" pitchFamily="50" charset="-128"/>
                <a:ea typeface="游ゴシック" panose="020B0400000000000000" pitchFamily="50" charset="-128"/>
              </a:rPr>
              <a:t>( x == 0 ) {</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accent5"/>
                </a:solidFill>
                <a:latin typeface="游ゴシック" panose="020B0400000000000000" pitchFamily="50" charset="-128"/>
                <a:ea typeface="游ゴシック" panose="020B0400000000000000" pitchFamily="50" charset="-128"/>
              </a:rPr>
              <a:t>return</a:t>
            </a:r>
            <a:r>
              <a:rPr lang="en-US" altLang="ja-JP" sz="1600" b="1" dirty="0">
                <a:latin typeface="游ゴシック" panose="020B0400000000000000" pitchFamily="50" charset="-128"/>
                <a:ea typeface="游ゴシック" panose="020B0400000000000000" pitchFamily="50" charset="-128"/>
              </a:rPr>
              <a:t> 1;</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 </a:t>
            </a:r>
            <a:r>
              <a:rPr lang="en-US" altLang="ja-JP" sz="1600" b="1" dirty="0">
                <a:solidFill>
                  <a:schemeClr val="accent5"/>
                </a:solidFill>
                <a:latin typeface="游ゴシック" panose="020B0400000000000000" pitchFamily="50" charset="-128"/>
                <a:ea typeface="游ゴシック" panose="020B0400000000000000" pitchFamily="50" charset="-128"/>
              </a:rPr>
              <a:t>else </a:t>
            </a:r>
            <a:r>
              <a:rPr lang="en-US" altLang="ja-JP" sz="1600" b="1" dirty="0">
                <a:solidFill>
                  <a:schemeClr val="tx2">
                    <a:lumMod val="75000"/>
                  </a:schemeClr>
                </a:solidFill>
                <a:latin typeface="游ゴシック" panose="020B0400000000000000" pitchFamily="50" charset="-128"/>
                <a:ea typeface="游ゴシック" panose="020B0400000000000000" pitchFamily="50" charset="-128"/>
              </a:rPr>
              <a:t>{</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accent5"/>
                </a:solidFill>
                <a:latin typeface="游ゴシック" panose="020B0400000000000000" pitchFamily="50" charset="-128"/>
                <a:ea typeface="游ゴシック" panose="020B0400000000000000" pitchFamily="50" charset="-128"/>
              </a:rPr>
              <a:t>return</a:t>
            </a:r>
            <a:r>
              <a:rPr lang="en-US" altLang="ja-JP" sz="1600" b="1" dirty="0">
                <a:latin typeface="游ゴシック" panose="020B0400000000000000" pitchFamily="50" charset="-128"/>
                <a:ea typeface="游ゴシック" panose="020B0400000000000000" pitchFamily="50" charset="-128"/>
              </a:rPr>
              <a:t> x * calc(x - 1);</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a:t>
            </a:r>
          </a:p>
        </p:txBody>
      </p:sp>
      <p:sp>
        <p:nvSpPr>
          <p:cNvPr id="13" name="正方形/長方形 12">
            <a:extLst>
              <a:ext uri="{FF2B5EF4-FFF2-40B4-BE49-F238E27FC236}">
                <a16:creationId xmlns:a16="http://schemas.microsoft.com/office/drawing/2014/main" id="{3E0A2C14-4BB8-49F4-BA7F-76B10C72BDFC}"/>
              </a:ext>
            </a:extLst>
          </p:cNvPr>
          <p:cNvSpPr/>
          <p:nvPr/>
        </p:nvSpPr>
        <p:spPr>
          <a:xfrm>
            <a:off x="4346510" y="2107860"/>
            <a:ext cx="3498979" cy="4912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游ゴシック" panose="020B0400000000000000" pitchFamily="50" charset="-128"/>
                <a:ea typeface="游ゴシック" panose="020B0400000000000000" pitchFamily="50" charset="-128"/>
              </a:rPr>
              <a:t>C</a:t>
            </a:r>
            <a:r>
              <a:rPr kumimoji="1" lang="ja-JP" altLang="en-US" b="1" dirty="0">
                <a:latin typeface="游ゴシック" panose="020B0400000000000000" pitchFamily="50" charset="-128"/>
                <a:ea typeface="游ゴシック" panose="020B0400000000000000" pitchFamily="50" charset="-128"/>
              </a:rPr>
              <a:t>：分かりにくい記述</a:t>
            </a:r>
          </a:p>
        </p:txBody>
      </p:sp>
      <p:sp>
        <p:nvSpPr>
          <p:cNvPr id="14" name="コンテンツ プレースホルダー 2">
            <a:extLst>
              <a:ext uri="{FF2B5EF4-FFF2-40B4-BE49-F238E27FC236}">
                <a16:creationId xmlns:a16="http://schemas.microsoft.com/office/drawing/2014/main" id="{75B22206-5433-4A0F-8CC5-9B836CA3618A}"/>
              </a:ext>
            </a:extLst>
          </p:cNvPr>
          <p:cNvSpPr txBox="1">
            <a:spLocks/>
          </p:cNvSpPr>
          <p:nvPr/>
        </p:nvSpPr>
        <p:spPr>
          <a:xfrm>
            <a:off x="4346508" y="2722170"/>
            <a:ext cx="3498979" cy="2781454"/>
          </a:xfrm>
          <a:prstGeom prst="rect">
            <a:avLst/>
          </a:prstGeom>
          <a:solidFill>
            <a:schemeClr val="bg1">
              <a:lumMod val="95000"/>
            </a:schemeClr>
          </a:solidFill>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buFont typeface="Wingdings 2" panose="05020102010507070707" pitchFamily="18" charset="2"/>
              <a:buNone/>
            </a:pPr>
            <a:r>
              <a:rPr lang="en-US" altLang="ja-JP" sz="1600" b="1" dirty="0">
                <a:solidFill>
                  <a:srgbClr val="FF0000"/>
                </a:solidFill>
                <a:latin typeface="游ゴシック" panose="020B0400000000000000" pitchFamily="50" charset="-128"/>
                <a:ea typeface="游ゴシック" panose="020B0400000000000000" pitchFamily="50" charset="-128"/>
              </a:rPr>
              <a:t>int</a:t>
            </a: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tx2"/>
                </a:solidFill>
                <a:latin typeface="游ゴシック" panose="020B0400000000000000" pitchFamily="50" charset="-128"/>
                <a:ea typeface="游ゴシック" panose="020B0400000000000000" pitchFamily="50" charset="-128"/>
              </a:rPr>
              <a:t>calc</a:t>
            </a:r>
            <a:r>
              <a:rPr lang="en-US" altLang="ja-JP" sz="1600" b="1" dirty="0">
                <a:latin typeface="游ゴシック" panose="020B0400000000000000" pitchFamily="50" charset="-128"/>
                <a:ea typeface="游ゴシック" panose="020B0400000000000000" pitchFamily="50" charset="-128"/>
              </a:rPr>
              <a:t>(</a:t>
            </a:r>
            <a:r>
              <a:rPr lang="en-US" altLang="ja-JP" sz="1600" b="1" dirty="0">
                <a:solidFill>
                  <a:srgbClr val="FF0000"/>
                </a:solidFill>
                <a:latin typeface="游ゴシック" panose="020B0400000000000000" pitchFamily="50" charset="-128"/>
                <a:ea typeface="游ゴシック" panose="020B0400000000000000" pitchFamily="50" charset="-128"/>
              </a:rPr>
              <a:t>int</a:t>
            </a:r>
            <a:r>
              <a:rPr lang="en-US" altLang="ja-JP" sz="1600" b="1" dirty="0">
                <a:latin typeface="游ゴシック" panose="020B0400000000000000" pitchFamily="50" charset="-128"/>
                <a:ea typeface="游ゴシック" panose="020B0400000000000000" pitchFamily="50" charset="-128"/>
              </a:rPr>
              <a:t> x){</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accent5"/>
                </a:solidFill>
                <a:latin typeface="游ゴシック" panose="020B0400000000000000" pitchFamily="50" charset="-128"/>
                <a:ea typeface="游ゴシック" panose="020B0400000000000000" pitchFamily="50" charset="-128"/>
              </a:rPr>
              <a:t>if </a:t>
            </a:r>
            <a:r>
              <a:rPr lang="en-US" altLang="ja-JP" sz="1600" b="1" dirty="0">
                <a:solidFill>
                  <a:schemeClr val="tx2">
                    <a:lumMod val="75000"/>
                  </a:schemeClr>
                </a:solidFill>
                <a:latin typeface="游ゴシック" panose="020B0400000000000000" pitchFamily="50" charset="-128"/>
                <a:ea typeface="游ゴシック" panose="020B0400000000000000" pitchFamily="50" charset="-128"/>
              </a:rPr>
              <a:t>( x == 0 ) {</a:t>
            </a:r>
            <a:r>
              <a:rPr lang="en-US" altLang="ja-JP" sz="1600" b="1" dirty="0">
                <a:solidFill>
                  <a:schemeClr val="accent5"/>
                </a:solidFill>
                <a:latin typeface="游ゴシック" panose="020B0400000000000000" pitchFamily="50" charset="-128"/>
                <a:ea typeface="游ゴシック" panose="020B0400000000000000" pitchFamily="50" charset="-128"/>
              </a:rPr>
              <a:t>return</a:t>
            </a:r>
            <a:r>
              <a:rPr lang="en-US" altLang="ja-JP" sz="1600" b="1" dirty="0">
                <a:latin typeface="游ゴシック" panose="020B0400000000000000" pitchFamily="50" charset="-128"/>
                <a:ea typeface="游ゴシック" panose="020B0400000000000000" pitchFamily="50" charset="-128"/>
              </a:rPr>
              <a:t> 1;} </a:t>
            </a:r>
            <a:r>
              <a:rPr lang="en-US" altLang="ja-JP" sz="1600" b="1" dirty="0">
                <a:solidFill>
                  <a:schemeClr val="accent5"/>
                </a:solidFill>
                <a:latin typeface="游ゴシック" panose="020B0400000000000000" pitchFamily="50" charset="-128"/>
                <a:ea typeface="游ゴシック" panose="020B0400000000000000" pitchFamily="50" charset="-128"/>
              </a:rPr>
              <a:t>else    </a:t>
            </a:r>
            <a:r>
              <a:rPr lang="ja-JP" altLang="en-US" sz="1600" b="1" dirty="0">
                <a:solidFill>
                  <a:schemeClr val="accent5"/>
                </a:solidFill>
                <a:latin typeface="游ゴシック" panose="020B0400000000000000" pitchFamily="50" charset="-128"/>
                <a:ea typeface="游ゴシック" panose="020B0400000000000000" pitchFamily="50" charset="-128"/>
              </a:rPr>
              <a:t>　　</a:t>
            </a:r>
            <a:endParaRPr lang="en-US" altLang="ja-JP" sz="1600" b="1" dirty="0">
              <a:solidFill>
                <a:schemeClr val="accent5"/>
              </a:solidFill>
              <a:latin typeface="游ゴシック" panose="020B0400000000000000" pitchFamily="50" charset="-128"/>
              <a:ea typeface="游ゴシック" panose="020B0400000000000000" pitchFamily="50" charset="-128"/>
            </a:endParaRPr>
          </a:p>
          <a:p>
            <a:pPr marL="0" indent="0">
              <a:buFont typeface="Wingdings 2" panose="05020102010507070707" pitchFamily="18" charset="2"/>
              <a:buNone/>
            </a:pPr>
            <a:r>
              <a:rPr lang="ja-JP" altLang="en-US" sz="1600" b="1" dirty="0">
                <a:solidFill>
                  <a:schemeClr val="accent5"/>
                </a:solidFill>
                <a:latin typeface="游ゴシック" panose="020B0400000000000000" pitchFamily="50" charset="-128"/>
                <a:ea typeface="游ゴシック" panose="020B0400000000000000" pitchFamily="50" charset="-128"/>
              </a:rPr>
              <a:t>　</a:t>
            </a:r>
            <a:r>
              <a:rPr lang="en-US" altLang="ja-JP" sz="1600" b="1" dirty="0">
                <a:solidFill>
                  <a:schemeClr val="tx2">
                    <a:lumMod val="75000"/>
                  </a:schemeClr>
                </a:solidFill>
                <a:latin typeface="游ゴシック" panose="020B0400000000000000" pitchFamily="50" charset="-128"/>
                <a:ea typeface="游ゴシック" panose="020B0400000000000000" pitchFamily="50" charset="-128"/>
              </a:rPr>
              <a:t>{</a:t>
            </a:r>
            <a:r>
              <a:rPr lang="en-US" altLang="ja-JP" sz="1600" b="1" dirty="0">
                <a:solidFill>
                  <a:schemeClr val="accent5"/>
                </a:solidFill>
                <a:latin typeface="游ゴシック" panose="020B0400000000000000" pitchFamily="50" charset="-128"/>
                <a:ea typeface="游ゴシック" panose="020B0400000000000000" pitchFamily="50" charset="-128"/>
              </a:rPr>
              <a:t>return</a:t>
            </a:r>
            <a:r>
              <a:rPr lang="en-US" altLang="ja-JP" sz="1600" b="1" dirty="0">
                <a:latin typeface="游ゴシック" panose="020B0400000000000000" pitchFamily="50" charset="-128"/>
                <a:ea typeface="游ゴシック" panose="020B0400000000000000" pitchFamily="50" charset="-128"/>
              </a:rPr>
              <a:t> x * calc(x - 1);}}</a:t>
            </a:r>
          </a:p>
        </p:txBody>
      </p:sp>
      <p:sp>
        <p:nvSpPr>
          <p:cNvPr id="16" name="正方形/長方形 15">
            <a:extLst>
              <a:ext uri="{FF2B5EF4-FFF2-40B4-BE49-F238E27FC236}">
                <a16:creationId xmlns:a16="http://schemas.microsoft.com/office/drawing/2014/main" id="{E974C23E-F100-4468-909B-981EB72339D6}"/>
              </a:ext>
            </a:extLst>
          </p:cNvPr>
          <p:cNvSpPr/>
          <p:nvPr/>
        </p:nvSpPr>
        <p:spPr>
          <a:xfrm>
            <a:off x="581189" y="5635984"/>
            <a:ext cx="7264298"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ja-JP" altLang="en-US" sz="1400" dirty="0">
                <a:solidFill>
                  <a:schemeClr val="tx1"/>
                </a:solidFill>
                <a:latin typeface="游ゴシック" panose="020B0400000000000000" pitchFamily="50" charset="-128"/>
                <a:ea typeface="游ゴシック" panose="020B0400000000000000" pitchFamily="50" charset="-128"/>
              </a:rPr>
              <a:t>書き手によって構文構造が異なる場合があり，可読性の低下につながる</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en-US" altLang="ja-JP" sz="1400" dirty="0">
                <a:solidFill>
                  <a:schemeClr val="tx1"/>
                </a:solidFill>
                <a:latin typeface="游ゴシック" panose="020B0400000000000000" pitchFamily="50" charset="-128"/>
                <a:ea typeface="游ゴシック" panose="020B0400000000000000" pitchFamily="50" charset="-128"/>
              </a:rPr>
              <a:t>MATLAB,</a:t>
            </a:r>
            <a:r>
              <a:rPr kumimoji="1" lang="ja-JP" altLang="en-US" sz="1400" dirty="0">
                <a:solidFill>
                  <a:schemeClr val="tx1"/>
                </a:solidFill>
                <a:latin typeface="游ゴシック" panose="020B0400000000000000" pitchFamily="50" charset="-128"/>
                <a:ea typeface="游ゴシック" panose="020B0400000000000000" pitchFamily="50" charset="-128"/>
              </a:rPr>
              <a:t> </a:t>
            </a:r>
            <a:r>
              <a:rPr kumimoji="1" lang="en-US" altLang="ja-JP" sz="1400" dirty="0">
                <a:solidFill>
                  <a:schemeClr val="tx1"/>
                </a:solidFill>
                <a:latin typeface="游ゴシック" panose="020B0400000000000000" pitchFamily="50" charset="-128"/>
                <a:ea typeface="游ゴシック" panose="020B0400000000000000" pitchFamily="50" charset="-128"/>
              </a:rPr>
              <a:t>JavaScript</a:t>
            </a:r>
            <a:r>
              <a:rPr kumimoji="1" lang="ja-JP" altLang="en-US" sz="1400" dirty="0">
                <a:solidFill>
                  <a:schemeClr val="tx1"/>
                </a:solidFill>
                <a:latin typeface="游ゴシック" panose="020B0400000000000000" pitchFamily="50" charset="-128"/>
                <a:ea typeface="游ゴシック" panose="020B0400000000000000" pitchFamily="50" charset="-128"/>
              </a:rPr>
              <a:t>なども同様</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p:txBody>
      </p:sp>
      <p:sp>
        <p:nvSpPr>
          <p:cNvPr id="17" name="正方形/長方形 16">
            <a:extLst>
              <a:ext uri="{FF2B5EF4-FFF2-40B4-BE49-F238E27FC236}">
                <a16:creationId xmlns:a16="http://schemas.microsoft.com/office/drawing/2014/main" id="{BCE30AE4-6629-40EE-81BA-15B827837008}"/>
              </a:ext>
            </a:extLst>
          </p:cNvPr>
          <p:cNvSpPr/>
          <p:nvPr/>
        </p:nvSpPr>
        <p:spPr>
          <a:xfrm>
            <a:off x="8111824" y="2107859"/>
            <a:ext cx="3498981" cy="4912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latin typeface="游ゴシック" panose="020B0400000000000000" pitchFamily="50" charset="-128"/>
                <a:ea typeface="游ゴシック" panose="020B0400000000000000" pitchFamily="50" charset="-128"/>
              </a:rPr>
              <a:t>Python</a:t>
            </a:r>
            <a:endParaRPr kumimoji="1" lang="ja-JP" altLang="en-US" b="1" dirty="0">
              <a:latin typeface="游ゴシック" panose="020B0400000000000000" pitchFamily="50" charset="-128"/>
              <a:ea typeface="游ゴシック" panose="020B0400000000000000" pitchFamily="50" charset="-128"/>
            </a:endParaRPr>
          </a:p>
        </p:txBody>
      </p:sp>
      <p:sp>
        <p:nvSpPr>
          <p:cNvPr id="18" name="コンテンツ プレースホルダー 2">
            <a:extLst>
              <a:ext uri="{FF2B5EF4-FFF2-40B4-BE49-F238E27FC236}">
                <a16:creationId xmlns:a16="http://schemas.microsoft.com/office/drawing/2014/main" id="{2846B871-0B0B-440F-AC4E-C086631CC7E0}"/>
              </a:ext>
            </a:extLst>
          </p:cNvPr>
          <p:cNvSpPr txBox="1">
            <a:spLocks/>
          </p:cNvSpPr>
          <p:nvPr/>
        </p:nvSpPr>
        <p:spPr>
          <a:xfrm>
            <a:off x="8111826" y="2722170"/>
            <a:ext cx="3498979" cy="2781455"/>
          </a:xfrm>
          <a:prstGeom prst="rect">
            <a:avLst/>
          </a:prstGeom>
          <a:solidFill>
            <a:schemeClr val="bg1">
              <a:lumMod val="95000"/>
            </a:schemeClr>
          </a:solidFill>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buFont typeface="Wingdings 2" panose="05020102010507070707" pitchFamily="18" charset="2"/>
              <a:buNone/>
            </a:pPr>
            <a:r>
              <a:rPr lang="en-US" altLang="ja-JP" sz="1600" b="1" dirty="0">
                <a:solidFill>
                  <a:schemeClr val="accent5"/>
                </a:solidFill>
                <a:latin typeface="游ゴシック" panose="020B0400000000000000" pitchFamily="50" charset="-128"/>
                <a:ea typeface="游ゴシック" panose="020B0400000000000000" pitchFamily="50" charset="-128"/>
              </a:rPr>
              <a:t>def</a:t>
            </a: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tx2"/>
                </a:solidFill>
                <a:latin typeface="游ゴシック" panose="020B0400000000000000" pitchFamily="50" charset="-128"/>
                <a:ea typeface="游ゴシック" panose="020B0400000000000000" pitchFamily="50" charset="-128"/>
              </a:rPr>
              <a:t>calc</a:t>
            </a:r>
            <a:r>
              <a:rPr lang="en-US" altLang="ja-JP" sz="1600" b="1" dirty="0">
                <a:latin typeface="游ゴシック" panose="020B0400000000000000" pitchFamily="50" charset="-128"/>
                <a:ea typeface="游ゴシック" panose="020B0400000000000000" pitchFamily="50" charset="-128"/>
              </a:rPr>
              <a:t>(x):</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accent5"/>
                </a:solidFill>
                <a:latin typeface="游ゴシック" panose="020B0400000000000000" pitchFamily="50" charset="-128"/>
                <a:ea typeface="游ゴシック" panose="020B0400000000000000" pitchFamily="50" charset="-128"/>
              </a:rPr>
              <a:t>if</a:t>
            </a:r>
            <a:r>
              <a:rPr lang="en-US" altLang="ja-JP" sz="1600" b="1" dirty="0">
                <a:latin typeface="游ゴシック" panose="020B0400000000000000" pitchFamily="50" charset="-128"/>
                <a:ea typeface="游ゴシック" panose="020B0400000000000000" pitchFamily="50" charset="-128"/>
              </a:rPr>
              <a:t> x == 0:</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accent5"/>
                </a:solidFill>
                <a:latin typeface="游ゴシック" panose="020B0400000000000000" pitchFamily="50" charset="-128"/>
                <a:ea typeface="游ゴシック" panose="020B0400000000000000" pitchFamily="50" charset="-128"/>
              </a:rPr>
              <a:t>return</a:t>
            </a:r>
            <a:r>
              <a:rPr lang="en-US" altLang="ja-JP" sz="1600" b="1" dirty="0">
                <a:latin typeface="游ゴシック" panose="020B0400000000000000" pitchFamily="50" charset="-128"/>
                <a:ea typeface="游ゴシック" panose="020B0400000000000000" pitchFamily="50" charset="-128"/>
              </a:rPr>
              <a:t> 1</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accent5"/>
                </a:solidFill>
                <a:latin typeface="游ゴシック" panose="020B0400000000000000" pitchFamily="50" charset="-128"/>
                <a:ea typeface="游ゴシック" panose="020B0400000000000000" pitchFamily="50" charset="-128"/>
              </a:rPr>
              <a:t>else</a:t>
            </a:r>
            <a:r>
              <a:rPr lang="en-US" altLang="ja-JP" sz="1600" b="1" dirty="0">
                <a:latin typeface="游ゴシック" panose="020B0400000000000000" pitchFamily="50" charset="-128"/>
                <a:ea typeface="游ゴシック" panose="020B0400000000000000" pitchFamily="50" charset="-128"/>
              </a:rPr>
              <a:t>:</a:t>
            </a:r>
          </a:p>
          <a:p>
            <a:pPr marL="0" indent="0">
              <a:buFont typeface="Wingdings 2" panose="05020102010507070707" pitchFamily="18" charset="2"/>
              <a:buNone/>
            </a:pPr>
            <a:r>
              <a:rPr lang="en-US" altLang="ja-JP" sz="1600" b="1" dirty="0">
                <a:latin typeface="游ゴシック" panose="020B0400000000000000" pitchFamily="50" charset="-128"/>
                <a:ea typeface="游ゴシック" panose="020B0400000000000000" pitchFamily="50" charset="-128"/>
              </a:rPr>
              <a:t>        </a:t>
            </a:r>
            <a:r>
              <a:rPr lang="en-US" altLang="ja-JP" sz="1600" b="1" dirty="0">
                <a:solidFill>
                  <a:schemeClr val="accent5"/>
                </a:solidFill>
                <a:latin typeface="游ゴシック" panose="020B0400000000000000" pitchFamily="50" charset="-128"/>
                <a:ea typeface="游ゴシック" panose="020B0400000000000000" pitchFamily="50" charset="-128"/>
              </a:rPr>
              <a:t>return</a:t>
            </a:r>
            <a:r>
              <a:rPr lang="en-US" altLang="ja-JP" sz="1600" b="1" dirty="0">
                <a:latin typeface="游ゴシック" panose="020B0400000000000000" pitchFamily="50" charset="-128"/>
                <a:ea typeface="游ゴシック" panose="020B0400000000000000" pitchFamily="50" charset="-128"/>
              </a:rPr>
              <a:t> x * calc(x - 1)</a:t>
            </a:r>
          </a:p>
          <a:p>
            <a:pPr marL="0" indent="0">
              <a:buFont typeface="Wingdings 2" panose="05020102010507070707" pitchFamily="18" charset="2"/>
              <a:buNone/>
            </a:pPr>
            <a:r>
              <a:rPr lang="en-US" altLang="ja-JP" sz="1600" b="1" dirty="0">
                <a:solidFill>
                  <a:srgbClr val="FF0066"/>
                </a:solidFill>
                <a:latin typeface="游ゴシック" panose="020B0400000000000000" pitchFamily="50" charset="-128"/>
                <a:ea typeface="游ゴシック" panose="020B0400000000000000" pitchFamily="50" charset="-128"/>
              </a:rPr>
              <a:t>#</a:t>
            </a:r>
            <a:r>
              <a:rPr lang="ja-JP" altLang="en-US" sz="1600" b="1" dirty="0">
                <a:solidFill>
                  <a:srgbClr val="FF0066"/>
                </a:solidFill>
                <a:latin typeface="游ゴシック" panose="020B0400000000000000" pitchFamily="50" charset="-128"/>
                <a:ea typeface="游ゴシック" panose="020B0400000000000000" pitchFamily="50" charset="-128"/>
              </a:rPr>
              <a:t>↑だれが書いてもこの形になる</a:t>
            </a:r>
            <a:endParaRPr lang="en-US" altLang="ja-JP" sz="1600" b="1" dirty="0">
              <a:solidFill>
                <a:srgbClr val="FF0066"/>
              </a:solidFill>
              <a:latin typeface="游ゴシック" panose="020B0400000000000000" pitchFamily="50" charset="-128"/>
              <a:ea typeface="游ゴシック" panose="020B0400000000000000" pitchFamily="50" charset="-128"/>
            </a:endParaRPr>
          </a:p>
          <a:p>
            <a:pPr marL="0" indent="0">
              <a:buFont typeface="Wingdings 2" panose="05020102010507070707" pitchFamily="18" charset="2"/>
              <a:buNone/>
            </a:pPr>
            <a:r>
              <a:rPr lang="en-US" altLang="ja-JP" sz="1600" b="1" dirty="0">
                <a:solidFill>
                  <a:srgbClr val="FF0066"/>
                </a:solidFill>
                <a:latin typeface="游ゴシック" panose="020B0400000000000000" pitchFamily="50" charset="-128"/>
                <a:ea typeface="游ゴシック" panose="020B0400000000000000" pitchFamily="50" charset="-128"/>
              </a:rPr>
              <a:t># </a:t>
            </a:r>
            <a:r>
              <a:rPr lang="ja-JP" altLang="en-US" sz="1600" b="1" dirty="0">
                <a:solidFill>
                  <a:srgbClr val="FF0066"/>
                </a:solidFill>
                <a:latin typeface="游ゴシック" panose="020B0400000000000000" pitchFamily="50" charset="-128"/>
                <a:ea typeface="游ゴシック" panose="020B0400000000000000" pitchFamily="50" charset="-128"/>
              </a:rPr>
              <a:t>規則にないインデントはエラー</a:t>
            </a:r>
            <a:endParaRPr lang="en-US" altLang="ja-JP" sz="1600" b="1" dirty="0">
              <a:solidFill>
                <a:srgbClr val="FF0066"/>
              </a:solidFill>
              <a:latin typeface="游ゴシック" panose="020B0400000000000000" pitchFamily="50" charset="-128"/>
              <a:ea typeface="游ゴシック" panose="020B0400000000000000" pitchFamily="50" charset="-128"/>
            </a:endParaRPr>
          </a:p>
        </p:txBody>
      </p:sp>
      <p:sp>
        <p:nvSpPr>
          <p:cNvPr id="19" name="正方形/長方形 18">
            <a:extLst>
              <a:ext uri="{FF2B5EF4-FFF2-40B4-BE49-F238E27FC236}">
                <a16:creationId xmlns:a16="http://schemas.microsoft.com/office/drawing/2014/main" id="{BA232C4A-84CD-47E0-85A2-66044D062F40}"/>
              </a:ext>
            </a:extLst>
          </p:cNvPr>
          <p:cNvSpPr/>
          <p:nvPr/>
        </p:nvSpPr>
        <p:spPr>
          <a:xfrm>
            <a:off x="8111824" y="5635984"/>
            <a:ext cx="3498981"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ja-JP" altLang="en-US" sz="1400" dirty="0">
                <a:solidFill>
                  <a:schemeClr val="tx1"/>
                </a:solidFill>
                <a:latin typeface="游ゴシック" panose="020B0400000000000000" pitchFamily="50" charset="-128"/>
                <a:ea typeface="游ゴシック" panose="020B0400000000000000" pitchFamily="50" charset="-128"/>
              </a:rPr>
              <a:t>条件分岐では｛｝ではなく：を使う．</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sz="1400" dirty="0">
                <a:solidFill>
                  <a:schemeClr val="tx1"/>
                </a:solidFill>
                <a:latin typeface="游ゴシック" panose="020B0400000000000000" pitchFamily="50" charset="-128"/>
                <a:ea typeface="游ゴシック" panose="020B0400000000000000" pitchFamily="50" charset="-128"/>
              </a:rPr>
              <a:t>インデントはスペース</a:t>
            </a:r>
            <a:r>
              <a:rPr kumimoji="1" lang="en-US" altLang="ja-JP" sz="1400" dirty="0">
                <a:solidFill>
                  <a:schemeClr val="tx1"/>
                </a:solidFill>
                <a:latin typeface="游ゴシック" panose="020B0400000000000000" pitchFamily="50" charset="-128"/>
                <a:ea typeface="游ゴシック" panose="020B0400000000000000" pitchFamily="50" charset="-128"/>
              </a:rPr>
              <a:t>4</a:t>
            </a:r>
            <a:r>
              <a:rPr kumimoji="1" lang="ja-JP" altLang="en-US" sz="1400" dirty="0">
                <a:solidFill>
                  <a:schemeClr val="tx1"/>
                </a:solidFill>
                <a:latin typeface="游ゴシック" panose="020B0400000000000000" pitchFamily="50" charset="-128"/>
                <a:ea typeface="游ゴシック" panose="020B0400000000000000" pitchFamily="50" charset="-128"/>
              </a:rPr>
              <a:t>つ分と定められている．</a:t>
            </a:r>
            <a:endParaRPr kumimoji="1" lang="en-US" altLang="ja-JP" sz="1400" dirty="0">
              <a:solidFill>
                <a:schemeClr val="tx1"/>
              </a:solidFill>
              <a:latin typeface="游ゴシック" panose="020B0400000000000000" pitchFamily="50" charset="-128"/>
              <a:ea typeface="游ゴシック" panose="020B0400000000000000" pitchFamily="50" charset="-128"/>
            </a:endParaRPr>
          </a:p>
        </p:txBody>
      </p:sp>
      <p:sp>
        <p:nvSpPr>
          <p:cNvPr id="20" name="正方形/長方形 19">
            <a:extLst>
              <a:ext uri="{FF2B5EF4-FFF2-40B4-BE49-F238E27FC236}">
                <a16:creationId xmlns:a16="http://schemas.microsoft.com/office/drawing/2014/main" id="{D60442AB-7C4A-4738-AEFD-20CBCEF9B38A}"/>
              </a:ext>
            </a:extLst>
          </p:cNvPr>
          <p:cNvSpPr/>
          <p:nvPr/>
        </p:nvSpPr>
        <p:spPr>
          <a:xfrm>
            <a:off x="581189" y="1572787"/>
            <a:ext cx="7264298" cy="40639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レイアウトのルールなし</a:t>
            </a:r>
          </a:p>
        </p:txBody>
      </p:sp>
      <p:sp>
        <p:nvSpPr>
          <p:cNvPr id="21" name="正方形/長方形 20">
            <a:extLst>
              <a:ext uri="{FF2B5EF4-FFF2-40B4-BE49-F238E27FC236}">
                <a16:creationId xmlns:a16="http://schemas.microsoft.com/office/drawing/2014/main" id="{A7959C88-ECE9-471D-8C56-693AB1D76285}"/>
              </a:ext>
            </a:extLst>
          </p:cNvPr>
          <p:cNvSpPr/>
          <p:nvPr/>
        </p:nvSpPr>
        <p:spPr>
          <a:xfrm>
            <a:off x="8111823" y="1554424"/>
            <a:ext cx="3498981" cy="406398"/>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游ゴシック" panose="020B0400000000000000" pitchFamily="50" charset="-128"/>
                <a:ea typeface="游ゴシック" panose="020B0400000000000000" pitchFamily="50" charset="-128"/>
              </a:rPr>
              <a:t>レイアウトのルールがある</a:t>
            </a:r>
          </a:p>
        </p:txBody>
      </p:sp>
    </p:spTree>
    <p:extLst>
      <p:ext uri="{BB962C8B-B14F-4D97-AF65-F5344CB8AC3E}">
        <p14:creationId xmlns:p14="http://schemas.microsoft.com/office/powerpoint/2010/main" val="3845105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1944771" y="159345"/>
            <a:ext cx="11029616" cy="1188720"/>
          </a:xfrm>
        </p:spPr>
        <p:txBody>
          <a:bodyPr/>
          <a:lstStyle/>
          <a:p>
            <a:r>
              <a:rPr kumimoji="1" lang="ja-JP" altLang="en-US" cap="none" dirty="0">
                <a:latin typeface="游ゴシック" panose="020B0400000000000000" pitchFamily="50" charset="-128"/>
                <a:ea typeface="游ゴシック" panose="020B0400000000000000" pitchFamily="50" charset="-128"/>
              </a:rPr>
              <a:t>禅 </a:t>
            </a:r>
            <a:r>
              <a:rPr lang="en-US" altLang="ja-JP" cap="none" dirty="0">
                <a:latin typeface="游ゴシック" panose="020B0400000000000000" pitchFamily="50" charset="-128"/>
                <a:ea typeface="游ゴシック" panose="020B0400000000000000" pitchFamily="50" charset="-128"/>
              </a:rPr>
              <a:t>-</a:t>
            </a:r>
            <a:r>
              <a:rPr kumimoji="1" lang="en-US" altLang="ja-JP" cap="none" dirty="0">
                <a:latin typeface="游ゴシック" panose="020B0400000000000000" pitchFamily="50" charset="-128"/>
                <a:ea typeface="游ゴシック" panose="020B0400000000000000" pitchFamily="50" charset="-128"/>
              </a:rPr>
              <a:t>The Zen of Python-</a:t>
            </a:r>
            <a:endParaRPr kumimoji="1" lang="ja-JP" altLang="en-US" cap="none" dirty="0">
              <a:latin typeface="游ゴシック" panose="020B0400000000000000" pitchFamily="50" charset="-128"/>
              <a:ea typeface="游ゴシック" panose="020B0400000000000000" pitchFamily="50" charset="-128"/>
            </a:endParaRPr>
          </a:p>
        </p:txBody>
      </p:sp>
      <p:sp>
        <p:nvSpPr>
          <p:cNvPr id="26" name="コンテンツ プレースホルダー 2">
            <a:extLst>
              <a:ext uri="{FF2B5EF4-FFF2-40B4-BE49-F238E27FC236}">
                <a16:creationId xmlns:a16="http://schemas.microsoft.com/office/drawing/2014/main" id="{8173F135-FC3E-4298-9292-D3243A1C2D46}"/>
              </a:ext>
            </a:extLst>
          </p:cNvPr>
          <p:cNvSpPr txBox="1">
            <a:spLocks/>
          </p:cNvSpPr>
          <p:nvPr/>
        </p:nvSpPr>
        <p:spPr>
          <a:xfrm>
            <a:off x="2069431" y="1435768"/>
            <a:ext cx="8483725" cy="4692316"/>
          </a:xfrm>
          <a:prstGeom prst="rect">
            <a:avLst/>
          </a:prstGeom>
          <a:solidFill>
            <a:schemeClr val="bg1">
              <a:lumMod val="95000"/>
            </a:schemeClr>
          </a:solidFill>
        </p:spPr>
        <p:txBody>
          <a:bodyPr vert="horz" lIns="91440" tIns="45720" rIns="91440" bIns="45720" rtlCol="0" anchor="t">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 </a:t>
            </a:r>
            <a:r>
              <a:rPr lang="en-US" altLang="ja-JP" sz="1400" b="1" dirty="0">
                <a:solidFill>
                  <a:srgbClr val="0070C0"/>
                </a:solidFill>
                <a:latin typeface="游ゴシック" panose="020B0400000000000000" pitchFamily="50" charset="-128"/>
                <a:ea typeface="游ゴシック" panose="020B0400000000000000" pitchFamily="50" charset="-128"/>
              </a:rPr>
              <a:t>python</a:t>
            </a:r>
          </a:p>
          <a:p>
            <a:pPr marL="0" indent="0">
              <a:buFont typeface="Wingdings 2" panose="05020102010507070707" pitchFamily="18" charset="2"/>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&gt;&gt;&gt; </a:t>
            </a:r>
            <a:r>
              <a:rPr lang="en-US" altLang="ja-JP" sz="1400" b="1" dirty="0">
                <a:solidFill>
                  <a:srgbClr val="0070C0"/>
                </a:solidFill>
                <a:latin typeface="游ゴシック" panose="020B0400000000000000" pitchFamily="50" charset="-128"/>
                <a:ea typeface="游ゴシック" panose="020B0400000000000000" pitchFamily="50" charset="-128"/>
              </a:rPr>
              <a:t>import this</a:t>
            </a:r>
          </a:p>
          <a:p>
            <a:pPr marL="0" indent="0">
              <a:buFont typeface="Wingdings 2" panose="05020102010507070707" pitchFamily="18" charset="2"/>
              <a:buNone/>
            </a:pPr>
            <a:r>
              <a:rPr lang="en-US" altLang="ja-JP" sz="1400" dirty="0">
                <a:solidFill>
                  <a:schemeClr val="tx2">
                    <a:lumMod val="75000"/>
                  </a:schemeClr>
                </a:solidFill>
                <a:latin typeface="游ゴシック" panose="020B0400000000000000" pitchFamily="50" charset="-128"/>
                <a:ea typeface="游ゴシック" panose="020B0400000000000000" pitchFamily="50" charset="-128"/>
              </a:rPr>
              <a:t>The Zen of Python, by Tim Peters</a:t>
            </a:r>
          </a:p>
          <a:p>
            <a:pPr marL="0" indent="0">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Beautiful is better than ugly.</a:t>
            </a:r>
          </a:p>
          <a:p>
            <a:pPr marL="0" indent="0">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汚いよりキレイなほうがええやん</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buNone/>
            </a:pPr>
            <a:endParaRPr lang="ja-JP" altLang="en-US"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Explicit is better than implicit.</a:t>
            </a:r>
          </a:p>
          <a:p>
            <a:pPr marL="0" indent="0">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コソコソせんでハッキリさせたらええやん</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Readability counts.</a:t>
            </a:r>
          </a:p>
          <a:p>
            <a:pPr marL="0" indent="0">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パッと見てわからんとアカンで</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buNone/>
            </a:pPr>
            <a:endParaRPr lang="ja-JP" altLang="en-US"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buNone/>
            </a:pPr>
            <a:r>
              <a:rPr lang="en-US" altLang="ja-JP" sz="1400" b="1" dirty="0">
                <a:solidFill>
                  <a:schemeClr val="tx2">
                    <a:lumMod val="75000"/>
                  </a:schemeClr>
                </a:solidFill>
                <a:latin typeface="游ゴシック" panose="020B0400000000000000" pitchFamily="50" charset="-128"/>
                <a:ea typeface="游ゴシック" panose="020B0400000000000000" pitchFamily="50" charset="-128"/>
              </a:rPr>
              <a:t>If the implementation is hard to explain, it's a bad idea.</a:t>
            </a:r>
          </a:p>
          <a:p>
            <a:pPr marL="0" indent="0">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ウケへんのは、ネタがアカンかもな</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buNone/>
            </a:pPr>
            <a:r>
              <a:rPr lang="ja-JP" altLang="en-US" sz="1400" b="1" dirty="0">
                <a:solidFill>
                  <a:schemeClr val="tx2">
                    <a:lumMod val="75000"/>
                  </a:schemeClr>
                </a:solidFill>
                <a:latin typeface="游ゴシック" panose="020B0400000000000000" pitchFamily="50" charset="-128"/>
                <a:ea typeface="游ゴシック" panose="020B0400000000000000" pitchFamily="50" charset="-128"/>
              </a:rPr>
              <a:t>（コードの内容を説明するのが難しいのなら、それは悪い実装である）</a:t>
            </a: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a:p>
            <a:pPr marL="0" indent="0">
              <a:buNone/>
            </a:pPr>
            <a:endParaRPr lang="en-US" altLang="ja-JP" sz="1400" b="1" dirty="0">
              <a:solidFill>
                <a:schemeClr val="tx2">
                  <a:lumMod val="75000"/>
                </a:schemeClr>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17972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065E3-8818-4DFB-9F7C-33BEB707F1E4}"/>
              </a:ext>
            </a:extLst>
          </p:cNvPr>
          <p:cNvSpPr>
            <a:spLocks noGrp="1"/>
          </p:cNvSpPr>
          <p:nvPr>
            <p:ph type="title"/>
          </p:nvPr>
        </p:nvSpPr>
        <p:spPr>
          <a:xfrm>
            <a:off x="1106904" y="263619"/>
            <a:ext cx="10503904" cy="1188720"/>
          </a:xfrm>
        </p:spPr>
        <p:txBody>
          <a:bodyPr/>
          <a:lstStyle/>
          <a:p>
            <a:r>
              <a:rPr kumimoji="1" lang="en-US" altLang="ja-JP" dirty="0">
                <a:latin typeface="游ゴシック" panose="020B0400000000000000" pitchFamily="50" charset="-128"/>
                <a:ea typeface="游ゴシック" panose="020B0400000000000000" pitchFamily="50" charset="-128"/>
              </a:rPr>
              <a:t>Python</a:t>
            </a:r>
            <a:r>
              <a:rPr lang="ja-JP" altLang="en-US" dirty="0">
                <a:latin typeface="游ゴシック" panose="020B0400000000000000" pitchFamily="50" charset="-128"/>
                <a:ea typeface="游ゴシック" panose="020B0400000000000000" pitchFamily="50" charset="-128"/>
              </a:rPr>
              <a:t>の弱点</a:t>
            </a:r>
            <a:endParaRPr kumimoji="1" lang="ja-JP" altLang="en-US" dirty="0">
              <a:latin typeface="游ゴシック" panose="020B0400000000000000" pitchFamily="50" charset="-128"/>
              <a:ea typeface="游ゴシック" panose="020B0400000000000000" pitchFamily="50" charset="-128"/>
            </a:endParaRPr>
          </a:p>
        </p:txBody>
      </p:sp>
      <p:sp>
        <p:nvSpPr>
          <p:cNvPr id="15" name="正方形/長方形 14">
            <a:extLst>
              <a:ext uri="{FF2B5EF4-FFF2-40B4-BE49-F238E27FC236}">
                <a16:creationId xmlns:a16="http://schemas.microsoft.com/office/drawing/2014/main" id="{16B913E3-05A9-4B4F-8F7A-78CE6827404F}"/>
              </a:ext>
            </a:extLst>
          </p:cNvPr>
          <p:cNvSpPr/>
          <p:nvPr/>
        </p:nvSpPr>
        <p:spPr>
          <a:xfrm>
            <a:off x="1106905" y="3429000"/>
            <a:ext cx="4700341"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C#,</a:t>
            </a:r>
            <a:r>
              <a:rPr kumimoji="1" lang="ja-JP" altLang="en-US" sz="1600" b="1" dirty="0">
                <a:solidFill>
                  <a:schemeClr val="tx2">
                    <a:lumMod val="75000"/>
                  </a:schemeClr>
                </a:solidFill>
                <a:latin typeface="游ゴシック" panose="020B0400000000000000" pitchFamily="50" charset="-128"/>
                <a:ea typeface="游ゴシック" panose="020B0400000000000000" pitchFamily="50" charset="-128"/>
              </a:rPr>
              <a:t> </a:t>
            </a:r>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Java</a:t>
            </a:r>
          </a:p>
          <a:p>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プログラマがあらかじめ変数や関数に型をつける</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高度な最適化が可能</a:t>
            </a:r>
            <a:r>
              <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rPr>
              <a:t> </a:t>
            </a:r>
            <a:endPar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22" name="正方形/長方形 21">
            <a:extLst>
              <a:ext uri="{FF2B5EF4-FFF2-40B4-BE49-F238E27FC236}">
                <a16:creationId xmlns:a16="http://schemas.microsoft.com/office/drawing/2014/main" id="{2B6CA3F8-9ED6-450E-9EF3-98F730839D4A}"/>
              </a:ext>
            </a:extLst>
          </p:cNvPr>
          <p:cNvSpPr/>
          <p:nvPr/>
        </p:nvSpPr>
        <p:spPr>
          <a:xfrm>
            <a:off x="1106905" y="2792759"/>
            <a:ext cx="4700341" cy="4713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bg1"/>
                </a:solidFill>
                <a:latin typeface="游ゴシック" panose="020B0400000000000000" pitchFamily="50" charset="-128"/>
                <a:ea typeface="游ゴシック" panose="020B0400000000000000" pitchFamily="50" charset="-128"/>
              </a:rPr>
              <a:t>静的型付け</a:t>
            </a:r>
          </a:p>
        </p:txBody>
      </p:sp>
      <p:sp>
        <p:nvSpPr>
          <p:cNvPr id="24" name="正方形/長方形 23">
            <a:extLst>
              <a:ext uri="{FF2B5EF4-FFF2-40B4-BE49-F238E27FC236}">
                <a16:creationId xmlns:a16="http://schemas.microsoft.com/office/drawing/2014/main" id="{8613FAB4-84AC-4847-A757-A6303C6DC57E}"/>
              </a:ext>
            </a:extLst>
          </p:cNvPr>
          <p:cNvSpPr/>
          <p:nvPr/>
        </p:nvSpPr>
        <p:spPr>
          <a:xfrm>
            <a:off x="6236702" y="2792759"/>
            <a:ext cx="4700341" cy="471311"/>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游ゴシック" panose="020B0400000000000000" pitchFamily="50" charset="-128"/>
                <a:ea typeface="游ゴシック" panose="020B0400000000000000" pitchFamily="50" charset="-128"/>
              </a:rPr>
              <a:t>動的型付け</a:t>
            </a:r>
          </a:p>
        </p:txBody>
      </p:sp>
      <p:sp>
        <p:nvSpPr>
          <p:cNvPr id="25" name="正方形/長方形 24">
            <a:extLst>
              <a:ext uri="{FF2B5EF4-FFF2-40B4-BE49-F238E27FC236}">
                <a16:creationId xmlns:a16="http://schemas.microsoft.com/office/drawing/2014/main" id="{5490756B-BCE8-412E-B486-C9294A74E119}"/>
              </a:ext>
            </a:extLst>
          </p:cNvPr>
          <p:cNvSpPr/>
          <p:nvPr/>
        </p:nvSpPr>
        <p:spPr>
          <a:xfrm>
            <a:off x="6236702" y="3425344"/>
            <a:ext cx="4700341"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rPr>
              <a:t>Python, MATLAB, JavaScript, PHP</a:t>
            </a:r>
          </a:p>
          <a:p>
            <a:endParaRPr kumimoji="1" lang="en-US" altLang="ja-JP" sz="1600" b="1"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コンパイラやインタプリタがプログラム実行時に変数や型を予想する</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配列，辞書，集合などデータの扱いが容易</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p"/>
            </a:pPr>
            <a:r>
              <a:rPr kumimoji="1" lang="ja-JP" altLang="en-US" sz="1600" dirty="0">
                <a:solidFill>
                  <a:schemeClr val="tx2">
                    <a:lumMod val="75000"/>
                  </a:schemeClr>
                </a:solidFill>
                <a:latin typeface="游ゴシック" panose="020B0400000000000000" pitchFamily="50" charset="-128"/>
                <a:ea typeface="游ゴシック" panose="020B0400000000000000" pitchFamily="50" charset="-128"/>
              </a:rPr>
              <a:t>遅い</a:t>
            </a:r>
            <a:endParaRPr kumimoji="1" lang="en-US" altLang="ja-JP" sz="1600" dirty="0">
              <a:solidFill>
                <a:schemeClr val="tx2">
                  <a:lumMod val="75000"/>
                </a:schemeClr>
              </a:solidFill>
              <a:latin typeface="游ゴシック" panose="020B0400000000000000" pitchFamily="50" charset="-128"/>
              <a:ea typeface="游ゴシック" panose="020B0400000000000000" pitchFamily="50" charset="-128"/>
            </a:endParaRPr>
          </a:p>
        </p:txBody>
      </p:sp>
      <p:sp>
        <p:nvSpPr>
          <p:cNvPr id="7" name="正方形/長方形 6">
            <a:extLst>
              <a:ext uri="{FF2B5EF4-FFF2-40B4-BE49-F238E27FC236}">
                <a16:creationId xmlns:a16="http://schemas.microsoft.com/office/drawing/2014/main" id="{D9C34D80-D657-4367-81CE-81A5C1CFF23F}"/>
              </a:ext>
            </a:extLst>
          </p:cNvPr>
          <p:cNvSpPr/>
          <p:nvPr/>
        </p:nvSpPr>
        <p:spPr>
          <a:xfrm>
            <a:off x="1106904" y="1613613"/>
            <a:ext cx="6429677" cy="62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2000" b="1" dirty="0">
                <a:solidFill>
                  <a:schemeClr val="tx2">
                    <a:lumMod val="75000"/>
                  </a:schemeClr>
                </a:solidFill>
                <a:latin typeface="游ゴシック" panose="020B0400000000000000" pitchFamily="50" charset="-128"/>
                <a:ea typeface="游ゴシック" panose="020B0400000000000000" pitchFamily="50" charset="-128"/>
              </a:rPr>
              <a:t>Q. </a:t>
            </a:r>
            <a:r>
              <a:rPr kumimoji="1" lang="ja-JP" altLang="en-US" sz="2000" b="1" dirty="0">
                <a:solidFill>
                  <a:schemeClr val="tx2">
                    <a:lumMod val="75000"/>
                  </a:schemeClr>
                </a:solidFill>
                <a:latin typeface="游ゴシック" panose="020B0400000000000000" pitchFamily="50" charset="-128"/>
                <a:ea typeface="游ゴシック" panose="020B0400000000000000" pitchFamily="50" charset="-128"/>
              </a:rPr>
              <a:t>なぜ遅いか？</a:t>
            </a:r>
            <a:endParaRPr kumimoji="1" lang="en-US" altLang="ja-JP" sz="2000" b="1" dirty="0">
              <a:solidFill>
                <a:schemeClr val="tx2">
                  <a:lumMod val="75000"/>
                </a:schemeClr>
              </a:solidFill>
              <a:latin typeface="游ゴシック" panose="020B0400000000000000" pitchFamily="50" charset="-128"/>
              <a:ea typeface="游ゴシック" panose="020B0400000000000000" pitchFamily="50" charset="-128"/>
            </a:endParaRPr>
          </a:p>
          <a:p>
            <a:r>
              <a:rPr kumimoji="1" lang="en-US" altLang="ja-JP" sz="2000" b="1" dirty="0">
                <a:solidFill>
                  <a:schemeClr val="tx2">
                    <a:lumMod val="75000"/>
                  </a:schemeClr>
                </a:solidFill>
                <a:latin typeface="游ゴシック" panose="020B0400000000000000" pitchFamily="50" charset="-128"/>
                <a:ea typeface="游ゴシック" panose="020B0400000000000000" pitchFamily="50" charset="-128"/>
              </a:rPr>
              <a:t>A. </a:t>
            </a:r>
            <a:r>
              <a:rPr kumimoji="1" lang="ja-JP" altLang="en-US" sz="2000" dirty="0">
                <a:solidFill>
                  <a:schemeClr val="tx2">
                    <a:lumMod val="75000"/>
                  </a:schemeClr>
                </a:solidFill>
                <a:latin typeface="游ゴシック" panose="020B0400000000000000" pitchFamily="50" charset="-128"/>
                <a:ea typeface="游ゴシック" panose="020B0400000000000000" pitchFamily="50" charset="-128"/>
              </a:rPr>
              <a:t>多種多様な型を扱える</a:t>
            </a:r>
            <a:r>
              <a:rPr kumimoji="1" lang="ja-JP" altLang="en-US" sz="2000" b="1" dirty="0">
                <a:solidFill>
                  <a:schemeClr val="tx2">
                    <a:lumMod val="75000"/>
                  </a:schemeClr>
                </a:solidFill>
                <a:latin typeface="游ゴシック" panose="020B0400000000000000" pitchFamily="50" charset="-128"/>
                <a:ea typeface="游ゴシック" panose="020B0400000000000000" pitchFamily="50" charset="-128"/>
              </a:rPr>
              <a:t>動的型付け</a:t>
            </a:r>
            <a:r>
              <a:rPr kumimoji="1" lang="ja-JP" altLang="en-US" sz="2000" dirty="0">
                <a:solidFill>
                  <a:schemeClr val="tx2">
                    <a:lumMod val="75000"/>
                  </a:schemeClr>
                </a:solidFill>
                <a:latin typeface="游ゴシック" panose="020B0400000000000000" pitchFamily="50" charset="-128"/>
                <a:ea typeface="游ゴシック" panose="020B0400000000000000" pitchFamily="50" charset="-128"/>
              </a:rPr>
              <a:t>であるため</a:t>
            </a:r>
          </a:p>
        </p:txBody>
      </p:sp>
    </p:spTree>
    <p:extLst>
      <p:ext uri="{BB962C8B-B14F-4D97-AF65-F5344CB8AC3E}">
        <p14:creationId xmlns:p14="http://schemas.microsoft.com/office/powerpoint/2010/main" val="284422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375BF2-820C-490B-A0A7-CC789AFA2FBB}"/>
              </a:ext>
            </a:extLst>
          </p:cNvPr>
          <p:cNvSpPr/>
          <p:nvPr/>
        </p:nvSpPr>
        <p:spPr>
          <a:xfrm>
            <a:off x="3266019" y="2758742"/>
            <a:ext cx="5659961" cy="1340516"/>
          </a:xfrm>
          <a:prstGeom prst="rect">
            <a:avLst/>
          </a:prstGeom>
          <a:solidFill>
            <a:srgbClr val="379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游ゴシック" panose="020B0400000000000000" pitchFamily="50" charset="-128"/>
                <a:ea typeface="游ゴシック" panose="020B0400000000000000" pitchFamily="50" charset="-128"/>
              </a:rPr>
              <a:t>数値計算を高速化するライブラリ</a:t>
            </a:r>
            <a:endParaRPr kumimoji="1" lang="en-US" altLang="ja-JP" sz="2400" b="1" dirty="0">
              <a:latin typeface="游ゴシック" panose="020B0400000000000000" pitchFamily="50" charset="-128"/>
              <a:ea typeface="游ゴシック" panose="020B0400000000000000" pitchFamily="50" charset="-128"/>
            </a:endParaRPr>
          </a:p>
          <a:p>
            <a:pPr algn="ctr"/>
            <a:r>
              <a:rPr kumimoji="1" lang="en-US" altLang="ja-JP" sz="2400" b="1" dirty="0">
                <a:latin typeface="游ゴシック" panose="020B0400000000000000" pitchFamily="50" charset="-128"/>
                <a:ea typeface="游ゴシック" panose="020B0400000000000000" pitchFamily="50" charset="-128"/>
              </a:rPr>
              <a:t>NumPy</a:t>
            </a:r>
          </a:p>
          <a:p>
            <a:pPr algn="ctr"/>
            <a:r>
              <a:rPr kumimoji="1" lang="en-US" altLang="ja-JP" b="1" dirty="0">
                <a:latin typeface="游ゴシック" panose="020B0400000000000000" pitchFamily="50" charset="-128"/>
                <a:ea typeface="游ゴシック" panose="020B0400000000000000" pitchFamily="50" charset="-128"/>
              </a:rPr>
              <a:t>(Numeric Python Library)</a:t>
            </a:r>
            <a:endParaRPr kumimoji="1" lang="ja-JP" altLang="en-US"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36699612"/>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878_TF33552983" id="{08F16B58-B777-4D07-A7DF-37B057018064}" vid="{619C5331-1F10-4CE6-9BE2-3913CD64601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{D7CF8C49-27AE-4915-B4EB-D54455518359}tf33552983_win32</Template>
  <TotalTime>1631</TotalTime>
  <Words>1438</Words>
  <Application>Microsoft Office PowerPoint</Application>
  <PresentationFormat>ワイド画面</PresentationFormat>
  <Paragraphs>303</Paragraphs>
  <Slides>25</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25</vt:i4>
      </vt:variant>
    </vt:vector>
  </HeadingPairs>
  <TitlesOfParts>
    <vt:vector size="33" baseType="lpstr">
      <vt:lpstr>Meiryo UI</vt:lpstr>
      <vt:lpstr>游ゴシック</vt:lpstr>
      <vt:lpstr>Arial</vt:lpstr>
      <vt:lpstr>Calibri</vt:lpstr>
      <vt:lpstr>Franklin Gothic Book</vt:lpstr>
      <vt:lpstr>Wingdings</vt:lpstr>
      <vt:lpstr>Wingdings 2</vt:lpstr>
      <vt:lpstr>DividendVTI</vt:lpstr>
      <vt:lpstr>PowerPoint プレゼンテーション</vt:lpstr>
      <vt:lpstr>物体抽出の流れ</vt:lpstr>
      <vt:lpstr>PowerPoint プレゼンテーション</vt:lpstr>
      <vt:lpstr>基本知識</vt:lpstr>
      <vt:lpstr>環境構築</vt:lpstr>
      <vt:lpstr>Pythonが読みやすい理由</vt:lpstr>
      <vt:lpstr>禅 -The Zen of Python-</vt:lpstr>
      <vt:lpstr>Pythonの弱点</vt:lpstr>
      <vt:lpstr>PowerPoint プレゼンテーション</vt:lpstr>
      <vt:lpstr>PythoNのライブラリ</vt:lpstr>
      <vt:lpstr>GUIとCLI</vt:lpstr>
      <vt:lpstr>OSごとのCLI</vt:lpstr>
      <vt:lpstr>PATH（環境変数）の管理</vt:lpstr>
      <vt:lpstr>PATH（環境変数）の管理</vt:lpstr>
      <vt:lpstr>Pythonの記述</vt:lpstr>
      <vt:lpstr>VScodeの便利機能①　ショートカット</vt:lpstr>
      <vt:lpstr>VSCodeの便利機能②　プラグイン</vt:lpstr>
      <vt:lpstr>物体抽出の流れ</vt:lpstr>
      <vt:lpstr>PowerPoint プレゼンテーション</vt:lpstr>
      <vt:lpstr>物体抽出の流れ</vt:lpstr>
      <vt:lpstr>プログラミングで大事なこと</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Python入門</dc:title>
  <dc:creator>栗林 徹</dc:creator>
  <cp:lastModifiedBy>Tetsu</cp:lastModifiedBy>
  <cp:revision>46</cp:revision>
  <dcterms:created xsi:type="dcterms:W3CDTF">2021-02-18T23:25:56Z</dcterms:created>
  <dcterms:modified xsi:type="dcterms:W3CDTF">2021-03-15T04:17:03Z</dcterms:modified>
</cp:coreProperties>
</file>